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2.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901" r:id="rId1"/>
  </p:sldMasterIdLst>
  <p:notesMasterIdLst>
    <p:notesMasterId r:id="rId14"/>
  </p:notesMasterIdLst>
  <p:sldIdLst>
    <p:sldId id="256" r:id="rId2"/>
    <p:sldId id="258" r:id="rId3"/>
    <p:sldId id="259" r:id="rId4"/>
    <p:sldId id="260" r:id="rId5"/>
    <p:sldId id="261" r:id="rId6"/>
    <p:sldId id="262" r:id="rId7"/>
    <p:sldId id="268" r:id="rId8"/>
    <p:sldId id="263" r:id="rId9"/>
    <p:sldId id="264" r:id="rId10"/>
    <p:sldId id="265" r:id="rId11"/>
    <p:sldId id="266" r:id="rId12"/>
    <p:sldId id="267"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Jennifer Sonntag" initials="JS" lastIdx="2"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328BC3"/>
    <a:srgbClr val="09B3DB"/>
    <a:srgbClr val="364550"/>
    <a:srgbClr val="00E4AB"/>
    <a:srgbClr val="FF32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2A488322-F2BA-4B5B-9748-0D474271808F}" styleName="Medium Style 3 - Accent 6">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6"/>
          </a:solidFill>
        </a:fill>
      </a:tcStyle>
    </a:lastCol>
    <a:firstCol>
      <a:tcTxStyle b="on">
        <a:fontRef idx="minor">
          <a:scrgbClr r="0" g="0" b="0"/>
        </a:fontRef>
        <a:schemeClr val="lt1"/>
      </a:tcTxStyle>
      <a:tcStyle>
        <a:tcBdr/>
        <a:fill>
          <a:solidFill>
            <a:schemeClr val="accent6"/>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6"/>
          </a:solidFill>
        </a:fill>
      </a:tcStyle>
    </a:firstRow>
  </a:tblStyle>
  <a:tblStyle styleId="{8A107856-5554-42FB-B03E-39F5DBC370BA}" styleName="Medium Style 4 - Accent 2">
    <a:wholeTbl>
      <a:tcTxStyle>
        <a:fontRef idx="minor">
          <a:scrgbClr r="0" g="0" b="0"/>
        </a:fontRef>
        <a:schemeClr val="dk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w="12700" cmpd="sng">
              <a:solidFill>
                <a:schemeClr val="accent2"/>
              </a:solidFill>
            </a:ln>
          </a:insideV>
        </a:tcBdr>
        <a:fill>
          <a:solidFill>
            <a:schemeClr val="accent2">
              <a:tint val="20000"/>
            </a:schemeClr>
          </a:solidFill>
        </a:fill>
      </a:tcStyle>
    </a:wholeTbl>
    <a:band1H>
      <a:tcStyle>
        <a:tcBdr/>
        <a:fill>
          <a:solidFill>
            <a:schemeClr val="accent2">
              <a:tint val="40000"/>
            </a:schemeClr>
          </a:solidFill>
        </a:fill>
      </a:tcStyle>
    </a:band1H>
    <a:band1V>
      <a:tcStyle>
        <a:tcBdr/>
        <a:fill>
          <a:solidFill>
            <a:schemeClr val="accent2">
              <a:tint val="40000"/>
            </a:schemeClr>
          </a:solidFill>
        </a:fill>
      </a:tcStyle>
    </a:band1V>
    <a:lastCol>
      <a:tcTxStyle b="on"/>
      <a:tcStyle>
        <a:tcBdr/>
      </a:tcStyle>
    </a:lastCol>
    <a:firstCol>
      <a:tcTxStyle b="on"/>
      <a:tcStyle>
        <a:tcBdr/>
      </a:tcStyle>
    </a:firstCol>
    <a:lastRow>
      <a:tcTxStyle b="on"/>
      <a:tcStyle>
        <a:tcBdr>
          <a:top>
            <a:ln w="25400" cmpd="sng">
              <a:solidFill>
                <a:schemeClr val="accent2"/>
              </a:solidFill>
            </a:ln>
          </a:top>
        </a:tcBdr>
        <a:fill>
          <a:solidFill>
            <a:schemeClr val="accent2">
              <a:tint val="20000"/>
            </a:schemeClr>
          </a:solidFill>
        </a:fill>
      </a:tcStyle>
    </a:lastRow>
    <a:firstRow>
      <a:tcTxStyle b="on"/>
      <a:tcStyle>
        <a:tcBdr/>
        <a:fill>
          <a:solidFill>
            <a:schemeClr val="accent2">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50"/>
    <p:restoredTop sz="94669"/>
  </p:normalViewPr>
  <p:slideViewPr>
    <p:cSldViewPr snapToGrid="0" snapToObjects="1">
      <p:cViewPr varScale="1">
        <p:scale>
          <a:sx n="117" d="100"/>
          <a:sy n="117" d="100"/>
        </p:scale>
        <p:origin x="317" y="67"/>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commentAuthors" Target="commentAuthors.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diagrams/colors1.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138A6AA0-FD32-4E99-A691-98C86B480DD6}" type="doc">
      <dgm:prSet loTypeId="urn:microsoft.com/office/officeart/2005/8/layout/pyramid3" loCatId="pyramid" qsTypeId="urn:microsoft.com/office/officeart/2005/8/quickstyle/simple1" qsCatId="simple" csTypeId="urn:microsoft.com/office/officeart/2005/8/colors/colorful1" csCatId="colorful" phldr="1"/>
      <dgm:spPr/>
    </dgm:pt>
    <dgm:pt modelId="{24B4BB67-F4D8-4029-949C-E4F66CC59476}">
      <dgm:prSet phldrT="[Text]"/>
      <dgm:spPr>
        <a:solidFill>
          <a:srgbClr val="364550"/>
        </a:solidFill>
      </dgm:spPr>
      <dgm:t>
        <a:bodyPr/>
        <a:lstStyle/>
        <a:p>
          <a:r>
            <a:rPr lang="en-US" b="1" dirty="0" smtClean="0">
              <a:solidFill>
                <a:schemeClr val="bg1"/>
              </a:solidFill>
              <a:latin typeface="Arial" charset="0"/>
              <a:ea typeface="Arial" charset="0"/>
              <a:cs typeface="Arial" charset="0"/>
            </a:rPr>
            <a:t>Awareness</a:t>
          </a:r>
          <a:endParaRPr lang="en-US" b="1" dirty="0">
            <a:solidFill>
              <a:schemeClr val="bg1"/>
            </a:solidFill>
            <a:latin typeface="Arial" charset="0"/>
            <a:ea typeface="Arial" charset="0"/>
            <a:cs typeface="Arial" charset="0"/>
          </a:endParaRPr>
        </a:p>
      </dgm:t>
    </dgm:pt>
    <dgm:pt modelId="{DB1AEAC5-DBD9-4056-A05B-30732A26EBD8}" type="parTrans" cxnId="{434CC190-8A10-43DE-BC42-334736207210}">
      <dgm:prSet/>
      <dgm:spPr/>
      <dgm:t>
        <a:bodyPr/>
        <a:lstStyle/>
        <a:p>
          <a:endParaRPr lang="en-US"/>
        </a:p>
      </dgm:t>
    </dgm:pt>
    <dgm:pt modelId="{AAE9CE58-C0E9-4EC6-AFFB-A8A31A2A6BA3}" type="sibTrans" cxnId="{434CC190-8A10-43DE-BC42-334736207210}">
      <dgm:prSet/>
      <dgm:spPr/>
      <dgm:t>
        <a:bodyPr/>
        <a:lstStyle/>
        <a:p>
          <a:endParaRPr lang="en-US"/>
        </a:p>
      </dgm:t>
    </dgm:pt>
    <dgm:pt modelId="{3E9916F6-D134-4CBB-8EC9-8BFF7C79B79A}">
      <dgm:prSet phldrT="[Text]"/>
      <dgm:spPr>
        <a:solidFill>
          <a:srgbClr val="328BC3"/>
        </a:solidFill>
      </dgm:spPr>
      <dgm:t>
        <a:bodyPr/>
        <a:lstStyle/>
        <a:p>
          <a:r>
            <a:rPr lang="en-US" b="1" dirty="0" smtClean="0">
              <a:solidFill>
                <a:schemeClr val="bg1"/>
              </a:solidFill>
              <a:latin typeface="Arial" charset="0"/>
              <a:ea typeface="Arial" charset="0"/>
              <a:cs typeface="Arial" charset="0"/>
            </a:rPr>
            <a:t>Interest</a:t>
          </a:r>
          <a:endParaRPr lang="en-US" b="1" dirty="0">
            <a:solidFill>
              <a:schemeClr val="bg1"/>
            </a:solidFill>
            <a:latin typeface="Arial" charset="0"/>
            <a:ea typeface="Arial" charset="0"/>
            <a:cs typeface="Arial" charset="0"/>
          </a:endParaRPr>
        </a:p>
      </dgm:t>
    </dgm:pt>
    <dgm:pt modelId="{E8B8E572-31F0-47EA-9AE5-5B6B036986F8}" type="parTrans" cxnId="{FCA6A28B-BBEA-47BB-BC39-A0B29F98F239}">
      <dgm:prSet/>
      <dgm:spPr/>
      <dgm:t>
        <a:bodyPr/>
        <a:lstStyle/>
        <a:p>
          <a:endParaRPr lang="en-US"/>
        </a:p>
      </dgm:t>
    </dgm:pt>
    <dgm:pt modelId="{98F372CF-0EFA-4876-81AE-249FDC30ADD7}" type="sibTrans" cxnId="{FCA6A28B-BBEA-47BB-BC39-A0B29F98F239}">
      <dgm:prSet/>
      <dgm:spPr/>
      <dgm:t>
        <a:bodyPr/>
        <a:lstStyle/>
        <a:p>
          <a:endParaRPr lang="en-US"/>
        </a:p>
      </dgm:t>
    </dgm:pt>
    <dgm:pt modelId="{A6BCB6F2-0A70-45D5-9A3D-4E0DDDCE82B4}">
      <dgm:prSet phldrT="[Text]"/>
      <dgm:spPr>
        <a:solidFill>
          <a:srgbClr val="09B3DB"/>
        </a:solidFill>
      </dgm:spPr>
      <dgm:t>
        <a:bodyPr/>
        <a:lstStyle/>
        <a:p>
          <a:r>
            <a:rPr lang="en-US" b="1" dirty="0" smtClean="0">
              <a:solidFill>
                <a:schemeClr val="bg1"/>
              </a:solidFill>
              <a:latin typeface="Arial" charset="0"/>
              <a:ea typeface="Arial" charset="0"/>
              <a:cs typeface="Arial" charset="0"/>
            </a:rPr>
            <a:t>Desire</a:t>
          </a:r>
          <a:endParaRPr lang="en-US" b="1" dirty="0">
            <a:solidFill>
              <a:schemeClr val="bg1"/>
            </a:solidFill>
            <a:latin typeface="Arial" charset="0"/>
            <a:ea typeface="Arial" charset="0"/>
            <a:cs typeface="Arial" charset="0"/>
          </a:endParaRPr>
        </a:p>
      </dgm:t>
    </dgm:pt>
    <dgm:pt modelId="{BB8DD2EC-D8D9-4C04-BE3F-7FED4B9553A6}" type="parTrans" cxnId="{37D1D153-6EAA-4C13-A259-72A069D22911}">
      <dgm:prSet/>
      <dgm:spPr/>
      <dgm:t>
        <a:bodyPr/>
        <a:lstStyle/>
        <a:p>
          <a:endParaRPr lang="en-US"/>
        </a:p>
      </dgm:t>
    </dgm:pt>
    <dgm:pt modelId="{E444C1E3-7BEF-459D-84C8-847076E80C2F}" type="sibTrans" cxnId="{37D1D153-6EAA-4C13-A259-72A069D22911}">
      <dgm:prSet/>
      <dgm:spPr/>
      <dgm:t>
        <a:bodyPr/>
        <a:lstStyle/>
        <a:p>
          <a:endParaRPr lang="en-US"/>
        </a:p>
      </dgm:t>
    </dgm:pt>
    <dgm:pt modelId="{B48E7A06-503D-4B80-BA40-5764042B5CBE}">
      <dgm:prSet/>
      <dgm:spPr>
        <a:solidFill>
          <a:srgbClr val="00E4AB"/>
        </a:solidFill>
      </dgm:spPr>
      <dgm:t>
        <a:bodyPr/>
        <a:lstStyle/>
        <a:p>
          <a:r>
            <a:rPr lang="en-US" b="1" dirty="0" smtClean="0">
              <a:solidFill>
                <a:schemeClr val="bg1"/>
              </a:solidFill>
              <a:latin typeface="Arial" charset="0"/>
              <a:ea typeface="Arial" charset="0"/>
              <a:cs typeface="Arial" charset="0"/>
            </a:rPr>
            <a:t>Action</a:t>
          </a:r>
          <a:endParaRPr lang="en-US" b="1" dirty="0">
            <a:solidFill>
              <a:schemeClr val="bg1"/>
            </a:solidFill>
            <a:latin typeface="Arial" charset="0"/>
            <a:ea typeface="Arial" charset="0"/>
            <a:cs typeface="Arial" charset="0"/>
          </a:endParaRPr>
        </a:p>
      </dgm:t>
    </dgm:pt>
    <dgm:pt modelId="{4AA07E81-F3F0-40C7-9432-C7D2F5B1A690}" type="parTrans" cxnId="{EA33A014-C1A8-4C54-A8A5-6A8C273C0B69}">
      <dgm:prSet/>
      <dgm:spPr/>
      <dgm:t>
        <a:bodyPr/>
        <a:lstStyle/>
        <a:p>
          <a:endParaRPr lang="en-US"/>
        </a:p>
      </dgm:t>
    </dgm:pt>
    <dgm:pt modelId="{3C355293-0F0C-440F-8D5D-C5627716D007}" type="sibTrans" cxnId="{EA33A014-C1A8-4C54-A8A5-6A8C273C0B69}">
      <dgm:prSet/>
      <dgm:spPr/>
      <dgm:t>
        <a:bodyPr/>
        <a:lstStyle/>
        <a:p>
          <a:endParaRPr lang="en-US"/>
        </a:p>
      </dgm:t>
    </dgm:pt>
    <dgm:pt modelId="{DFC78E96-CFA1-46B5-92AC-85166F62EDDD}" type="pres">
      <dgm:prSet presAssocID="{138A6AA0-FD32-4E99-A691-98C86B480DD6}" presName="Name0" presStyleCnt="0">
        <dgm:presLayoutVars>
          <dgm:dir/>
          <dgm:animLvl val="lvl"/>
          <dgm:resizeHandles val="exact"/>
        </dgm:presLayoutVars>
      </dgm:prSet>
      <dgm:spPr/>
    </dgm:pt>
    <dgm:pt modelId="{164C847D-8E0F-4C57-8243-6C8D8D6D9773}" type="pres">
      <dgm:prSet presAssocID="{24B4BB67-F4D8-4029-949C-E4F66CC59476}" presName="Name8" presStyleCnt="0"/>
      <dgm:spPr/>
    </dgm:pt>
    <dgm:pt modelId="{30753003-CBD8-4813-B8DF-66CFA589F7BF}" type="pres">
      <dgm:prSet presAssocID="{24B4BB67-F4D8-4029-949C-E4F66CC59476}" presName="level" presStyleLbl="node1" presStyleIdx="0" presStyleCnt="4" custLinFactNeighborX="-186">
        <dgm:presLayoutVars>
          <dgm:chMax val="1"/>
          <dgm:bulletEnabled val="1"/>
        </dgm:presLayoutVars>
      </dgm:prSet>
      <dgm:spPr/>
      <dgm:t>
        <a:bodyPr/>
        <a:lstStyle/>
        <a:p>
          <a:endParaRPr lang="en-US"/>
        </a:p>
      </dgm:t>
    </dgm:pt>
    <dgm:pt modelId="{5CDA0383-82D7-467B-AFE4-FEE619313D6E}" type="pres">
      <dgm:prSet presAssocID="{24B4BB67-F4D8-4029-949C-E4F66CC59476}" presName="levelTx" presStyleLbl="revTx" presStyleIdx="0" presStyleCnt="0">
        <dgm:presLayoutVars>
          <dgm:chMax val="1"/>
          <dgm:bulletEnabled val="1"/>
        </dgm:presLayoutVars>
      </dgm:prSet>
      <dgm:spPr/>
      <dgm:t>
        <a:bodyPr/>
        <a:lstStyle/>
        <a:p>
          <a:endParaRPr lang="en-US"/>
        </a:p>
      </dgm:t>
    </dgm:pt>
    <dgm:pt modelId="{609BA3FD-8B67-49BD-9554-21BBDD141275}" type="pres">
      <dgm:prSet presAssocID="{3E9916F6-D134-4CBB-8EC9-8BFF7C79B79A}" presName="Name8" presStyleCnt="0"/>
      <dgm:spPr/>
    </dgm:pt>
    <dgm:pt modelId="{26DFE9CE-7E76-4DAD-9DB6-70D2F6621B92}" type="pres">
      <dgm:prSet presAssocID="{3E9916F6-D134-4CBB-8EC9-8BFF7C79B79A}" presName="level" presStyleLbl="node1" presStyleIdx="1" presStyleCnt="4">
        <dgm:presLayoutVars>
          <dgm:chMax val="1"/>
          <dgm:bulletEnabled val="1"/>
        </dgm:presLayoutVars>
      </dgm:prSet>
      <dgm:spPr/>
      <dgm:t>
        <a:bodyPr/>
        <a:lstStyle/>
        <a:p>
          <a:endParaRPr lang="en-US"/>
        </a:p>
      </dgm:t>
    </dgm:pt>
    <dgm:pt modelId="{6A5BFF5B-A817-414B-899F-C1AB15679BC3}" type="pres">
      <dgm:prSet presAssocID="{3E9916F6-D134-4CBB-8EC9-8BFF7C79B79A}" presName="levelTx" presStyleLbl="revTx" presStyleIdx="0" presStyleCnt="0">
        <dgm:presLayoutVars>
          <dgm:chMax val="1"/>
          <dgm:bulletEnabled val="1"/>
        </dgm:presLayoutVars>
      </dgm:prSet>
      <dgm:spPr/>
      <dgm:t>
        <a:bodyPr/>
        <a:lstStyle/>
        <a:p>
          <a:endParaRPr lang="en-US"/>
        </a:p>
      </dgm:t>
    </dgm:pt>
    <dgm:pt modelId="{F096D94F-754B-4CC2-97FC-25801D22706F}" type="pres">
      <dgm:prSet presAssocID="{A6BCB6F2-0A70-45D5-9A3D-4E0DDDCE82B4}" presName="Name8" presStyleCnt="0"/>
      <dgm:spPr/>
    </dgm:pt>
    <dgm:pt modelId="{F4BFC059-EB51-41E3-B751-B7CF753D7BBD}" type="pres">
      <dgm:prSet presAssocID="{A6BCB6F2-0A70-45D5-9A3D-4E0DDDCE82B4}" presName="level" presStyleLbl="node1" presStyleIdx="2" presStyleCnt="4">
        <dgm:presLayoutVars>
          <dgm:chMax val="1"/>
          <dgm:bulletEnabled val="1"/>
        </dgm:presLayoutVars>
      </dgm:prSet>
      <dgm:spPr/>
      <dgm:t>
        <a:bodyPr/>
        <a:lstStyle/>
        <a:p>
          <a:endParaRPr lang="en-US"/>
        </a:p>
      </dgm:t>
    </dgm:pt>
    <dgm:pt modelId="{0D1322EB-6048-4E1B-8C18-8495D6A8D35F}" type="pres">
      <dgm:prSet presAssocID="{A6BCB6F2-0A70-45D5-9A3D-4E0DDDCE82B4}" presName="levelTx" presStyleLbl="revTx" presStyleIdx="0" presStyleCnt="0">
        <dgm:presLayoutVars>
          <dgm:chMax val="1"/>
          <dgm:bulletEnabled val="1"/>
        </dgm:presLayoutVars>
      </dgm:prSet>
      <dgm:spPr/>
      <dgm:t>
        <a:bodyPr/>
        <a:lstStyle/>
        <a:p>
          <a:endParaRPr lang="en-US"/>
        </a:p>
      </dgm:t>
    </dgm:pt>
    <dgm:pt modelId="{C32A4C1B-7672-4E1E-B850-723E53BE89D8}" type="pres">
      <dgm:prSet presAssocID="{B48E7A06-503D-4B80-BA40-5764042B5CBE}" presName="Name8" presStyleCnt="0"/>
      <dgm:spPr/>
    </dgm:pt>
    <dgm:pt modelId="{5C2BDB5C-E264-455C-8536-39439D06EBB8}" type="pres">
      <dgm:prSet presAssocID="{B48E7A06-503D-4B80-BA40-5764042B5CBE}" presName="level" presStyleLbl="node1" presStyleIdx="3" presStyleCnt="4">
        <dgm:presLayoutVars>
          <dgm:chMax val="1"/>
          <dgm:bulletEnabled val="1"/>
        </dgm:presLayoutVars>
      </dgm:prSet>
      <dgm:spPr>
        <a:prstGeom prst="trapezoid">
          <a:avLst/>
        </a:prstGeom>
      </dgm:spPr>
      <dgm:t>
        <a:bodyPr/>
        <a:lstStyle/>
        <a:p>
          <a:endParaRPr lang="en-US"/>
        </a:p>
      </dgm:t>
    </dgm:pt>
    <dgm:pt modelId="{943B276B-BCF7-46F1-A550-D896DB0F778A}" type="pres">
      <dgm:prSet presAssocID="{B48E7A06-503D-4B80-BA40-5764042B5CBE}" presName="levelTx" presStyleLbl="revTx" presStyleIdx="0" presStyleCnt="0">
        <dgm:presLayoutVars>
          <dgm:chMax val="1"/>
          <dgm:bulletEnabled val="1"/>
        </dgm:presLayoutVars>
      </dgm:prSet>
      <dgm:spPr>
        <a:prstGeom prst="trapezoid">
          <a:avLst/>
        </a:prstGeom>
      </dgm:spPr>
      <dgm:t>
        <a:bodyPr/>
        <a:lstStyle/>
        <a:p>
          <a:endParaRPr lang="en-US"/>
        </a:p>
      </dgm:t>
    </dgm:pt>
  </dgm:ptLst>
  <dgm:cxnLst>
    <dgm:cxn modelId="{D9E2ACEB-8CE5-EA41-AF25-00BCC7B7B00A}" type="presOf" srcId="{A6BCB6F2-0A70-45D5-9A3D-4E0DDDCE82B4}" destId="{F4BFC059-EB51-41E3-B751-B7CF753D7BBD}" srcOrd="0" destOrd="0" presId="urn:microsoft.com/office/officeart/2005/8/layout/pyramid3"/>
    <dgm:cxn modelId="{71F86624-5F56-A441-8D9B-AE0944546661}" type="presOf" srcId="{B48E7A06-503D-4B80-BA40-5764042B5CBE}" destId="{943B276B-BCF7-46F1-A550-D896DB0F778A}" srcOrd="1" destOrd="0" presId="urn:microsoft.com/office/officeart/2005/8/layout/pyramid3"/>
    <dgm:cxn modelId="{EA33A014-C1A8-4C54-A8A5-6A8C273C0B69}" srcId="{138A6AA0-FD32-4E99-A691-98C86B480DD6}" destId="{B48E7A06-503D-4B80-BA40-5764042B5CBE}" srcOrd="3" destOrd="0" parTransId="{4AA07E81-F3F0-40C7-9432-C7D2F5B1A690}" sibTransId="{3C355293-0F0C-440F-8D5D-C5627716D007}"/>
    <dgm:cxn modelId="{FCA6A28B-BBEA-47BB-BC39-A0B29F98F239}" srcId="{138A6AA0-FD32-4E99-A691-98C86B480DD6}" destId="{3E9916F6-D134-4CBB-8EC9-8BFF7C79B79A}" srcOrd="1" destOrd="0" parTransId="{E8B8E572-31F0-47EA-9AE5-5B6B036986F8}" sibTransId="{98F372CF-0EFA-4876-81AE-249FDC30ADD7}"/>
    <dgm:cxn modelId="{1801AC9F-A085-C44C-8DA7-E15D54849B6B}" type="presOf" srcId="{B48E7A06-503D-4B80-BA40-5764042B5CBE}" destId="{5C2BDB5C-E264-455C-8536-39439D06EBB8}" srcOrd="0" destOrd="0" presId="urn:microsoft.com/office/officeart/2005/8/layout/pyramid3"/>
    <dgm:cxn modelId="{ED48A948-C2EF-0942-8A5C-3C307679FDDA}" type="presOf" srcId="{3E9916F6-D134-4CBB-8EC9-8BFF7C79B79A}" destId="{6A5BFF5B-A817-414B-899F-C1AB15679BC3}" srcOrd="1" destOrd="0" presId="urn:microsoft.com/office/officeart/2005/8/layout/pyramid3"/>
    <dgm:cxn modelId="{37D1D153-6EAA-4C13-A259-72A069D22911}" srcId="{138A6AA0-FD32-4E99-A691-98C86B480DD6}" destId="{A6BCB6F2-0A70-45D5-9A3D-4E0DDDCE82B4}" srcOrd="2" destOrd="0" parTransId="{BB8DD2EC-D8D9-4C04-BE3F-7FED4B9553A6}" sibTransId="{E444C1E3-7BEF-459D-84C8-847076E80C2F}"/>
    <dgm:cxn modelId="{DDB5D578-D98B-4245-AD09-B55111F744B3}" type="presOf" srcId="{3E9916F6-D134-4CBB-8EC9-8BFF7C79B79A}" destId="{26DFE9CE-7E76-4DAD-9DB6-70D2F6621B92}" srcOrd="0" destOrd="0" presId="urn:microsoft.com/office/officeart/2005/8/layout/pyramid3"/>
    <dgm:cxn modelId="{69739D4E-2371-D242-AED1-8241155F4C49}" type="presOf" srcId="{A6BCB6F2-0A70-45D5-9A3D-4E0DDDCE82B4}" destId="{0D1322EB-6048-4E1B-8C18-8495D6A8D35F}" srcOrd="1" destOrd="0" presId="urn:microsoft.com/office/officeart/2005/8/layout/pyramid3"/>
    <dgm:cxn modelId="{44B0C283-57F6-0743-AAC1-366DBC84228E}" type="presOf" srcId="{24B4BB67-F4D8-4029-949C-E4F66CC59476}" destId="{30753003-CBD8-4813-B8DF-66CFA589F7BF}" srcOrd="0" destOrd="0" presId="urn:microsoft.com/office/officeart/2005/8/layout/pyramid3"/>
    <dgm:cxn modelId="{27BEC115-7962-5E48-A73E-DFD2BAFC82C6}" type="presOf" srcId="{138A6AA0-FD32-4E99-A691-98C86B480DD6}" destId="{DFC78E96-CFA1-46B5-92AC-85166F62EDDD}" srcOrd="0" destOrd="0" presId="urn:microsoft.com/office/officeart/2005/8/layout/pyramid3"/>
    <dgm:cxn modelId="{911FE244-7277-D44F-B616-336C1C355BAE}" type="presOf" srcId="{24B4BB67-F4D8-4029-949C-E4F66CC59476}" destId="{5CDA0383-82D7-467B-AFE4-FEE619313D6E}" srcOrd="1" destOrd="0" presId="urn:microsoft.com/office/officeart/2005/8/layout/pyramid3"/>
    <dgm:cxn modelId="{434CC190-8A10-43DE-BC42-334736207210}" srcId="{138A6AA0-FD32-4E99-A691-98C86B480DD6}" destId="{24B4BB67-F4D8-4029-949C-E4F66CC59476}" srcOrd="0" destOrd="0" parTransId="{DB1AEAC5-DBD9-4056-A05B-30732A26EBD8}" sibTransId="{AAE9CE58-C0E9-4EC6-AFFB-A8A31A2A6BA3}"/>
    <dgm:cxn modelId="{20BCCE8F-D3FF-814D-BE4B-F1D97B9106C1}" type="presParOf" srcId="{DFC78E96-CFA1-46B5-92AC-85166F62EDDD}" destId="{164C847D-8E0F-4C57-8243-6C8D8D6D9773}" srcOrd="0" destOrd="0" presId="urn:microsoft.com/office/officeart/2005/8/layout/pyramid3"/>
    <dgm:cxn modelId="{D97644F2-3BFD-344B-A4EE-273B09E44059}" type="presParOf" srcId="{164C847D-8E0F-4C57-8243-6C8D8D6D9773}" destId="{30753003-CBD8-4813-B8DF-66CFA589F7BF}" srcOrd="0" destOrd="0" presId="urn:microsoft.com/office/officeart/2005/8/layout/pyramid3"/>
    <dgm:cxn modelId="{B3FD8CA6-8288-2B46-84C1-78E512C35698}" type="presParOf" srcId="{164C847D-8E0F-4C57-8243-6C8D8D6D9773}" destId="{5CDA0383-82D7-467B-AFE4-FEE619313D6E}" srcOrd="1" destOrd="0" presId="urn:microsoft.com/office/officeart/2005/8/layout/pyramid3"/>
    <dgm:cxn modelId="{B57A0285-FC13-4849-A3B0-1477831957BE}" type="presParOf" srcId="{DFC78E96-CFA1-46B5-92AC-85166F62EDDD}" destId="{609BA3FD-8B67-49BD-9554-21BBDD141275}" srcOrd="1" destOrd="0" presId="urn:microsoft.com/office/officeart/2005/8/layout/pyramid3"/>
    <dgm:cxn modelId="{6021656A-D608-2D48-9CC9-FDB57A9A4D74}" type="presParOf" srcId="{609BA3FD-8B67-49BD-9554-21BBDD141275}" destId="{26DFE9CE-7E76-4DAD-9DB6-70D2F6621B92}" srcOrd="0" destOrd="0" presId="urn:microsoft.com/office/officeart/2005/8/layout/pyramid3"/>
    <dgm:cxn modelId="{E145E4C2-B68D-F64D-99DA-FCE6442E6A54}" type="presParOf" srcId="{609BA3FD-8B67-49BD-9554-21BBDD141275}" destId="{6A5BFF5B-A817-414B-899F-C1AB15679BC3}" srcOrd="1" destOrd="0" presId="urn:microsoft.com/office/officeart/2005/8/layout/pyramid3"/>
    <dgm:cxn modelId="{34CEDB0B-B82A-D44B-A63E-574F3F0D1013}" type="presParOf" srcId="{DFC78E96-CFA1-46B5-92AC-85166F62EDDD}" destId="{F096D94F-754B-4CC2-97FC-25801D22706F}" srcOrd="2" destOrd="0" presId="urn:microsoft.com/office/officeart/2005/8/layout/pyramid3"/>
    <dgm:cxn modelId="{37EC7583-88B2-D04F-BE68-62C0AAA58909}" type="presParOf" srcId="{F096D94F-754B-4CC2-97FC-25801D22706F}" destId="{F4BFC059-EB51-41E3-B751-B7CF753D7BBD}" srcOrd="0" destOrd="0" presId="urn:microsoft.com/office/officeart/2005/8/layout/pyramid3"/>
    <dgm:cxn modelId="{781D7440-7677-7647-BEA2-39CB80730957}" type="presParOf" srcId="{F096D94F-754B-4CC2-97FC-25801D22706F}" destId="{0D1322EB-6048-4E1B-8C18-8495D6A8D35F}" srcOrd="1" destOrd="0" presId="urn:microsoft.com/office/officeart/2005/8/layout/pyramid3"/>
    <dgm:cxn modelId="{859A884C-53F2-D843-99AC-B5BA02ADC9D5}" type="presParOf" srcId="{DFC78E96-CFA1-46B5-92AC-85166F62EDDD}" destId="{C32A4C1B-7672-4E1E-B850-723E53BE89D8}" srcOrd="3" destOrd="0" presId="urn:microsoft.com/office/officeart/2005/8/layout/pyramid3"/>
    <dgm:cxn modelId="{B9AFE067-D5DC-8347-867B-93DDF8B2779D}" type="presParOf" srcId="{C32A4C1B-7672-4E1E-B850-723E53BE89D8}" destId="{5C2BDB5C-E264-455C-8536-39439D06EBB8}" srcOrd="0" destOrd="0" presId="urn:microsoft.com/office/officeart/2005/8/layout/pyramid3"/>
    <dgm:cxn modelId="{78A0C1FA-C4F2-C947-98F5-5EFEAD5A8684}" type="presParOf" srcId="{C32A4C1B-7672-4E1E-B850-723E53BE89D8}" destId="{943B276B-BCF7-46F1-A550-D896DB0F778A}" srcOrd="1" destOrd="0" presId="urn:microsoft.com/office/officeart/2005/8/layout/pyramid3"/>
  </dgm:cxnLst>
  <dgm:bg/>
  <dgm:whole/>
  <dgm:extLst>
    <a:ext uri="http://schemas.microsoft.com/office/drawing/2008/diagram">
      <dsp:dataModelExt xmlns:dsp="http://schemas.microsoft.com/office/drawing/2008/diagram" relId="rId7" minVer="http://schemas.openxmlformats.org/drawingml/2006/diagram"/>
    </a:ext>
    <a:ext uri="{C62137D5-CB1D-491B-B009-E17868A290BF}">
      <dgm14:recolorImg xmlns:dgm14="http://schemas.microsoft.com/office/drawing/2010/diagram" val="1"/>
    </a:ext>
  </dgm:extLst>
</dgm:dataModel>
</file>

<file path=ppt/diagrams/data2.xml><?xml version="1.0" encoding="utf-8"?>
<dgm:dataModel xmlns:dgm="http://schemas.openxmlformats.org/drawingml/2006/diagram" xmlns:a="http://schemas.openxmlformats.org/drawingml/2006/main">
  <dgm:ptLst>
    <dgm:pt modelId="{FB9B8F2F-13B9-49D6-80B5-E693FC3184B0}" type="doc">
      <dgm:prSet loTypeId="urn:microsoft.com/office/officeart/2005/8/layout/hList6" loCatId="list" qsTypeId="urn:microsoft.com/office/officeart/2005/8/quickstyle/simple1" qsCatId="simple" csTypeId="urn:microsoft.com/office/officeart/2005/8/colors/colorful2" csCatId="colorful" phldr="1"/>
      <dgm:spPr/>
      <dgm:t>
        <a:bodyPr/>
        <a:lstStyle/>
        <a:p>
          <a:endParaRPr lang="en-US"/>
        </a:p>
      </dgm:t>
    </dgm:pt>
    <dgm:pt modelId="{2F1ED602-20BF-47C5-86B9-45CDC7C0E8C8}">
      <dgm:prSet phldrT="[Text]" custT="1"/>
      <dgm:spPr>
        <a:solidFill>
          <a:srgbClr val="364550"/>
        </a:solidFill>
      </dgm:spPr>
      <dgm:t>
        <a:bodyPr/>
        <a:lstStyle/>
        <a:p>
          <a:r>
            <a:rPr lang="en-US" sz="2800" dirty="0" smtClean="0">
              <a:latin typeface="Arial" charset="0"/>
              <a:ea typeface="Arial" charset="0"/>
              <a:cs typeface="Arial" charset="0"/>
            </a:rPr>
            <a:t>Buyer Persona 1</a:t>
          </a:r>
          <a:endParaRPr lang="en-US" sz="2800" dirty="0">
            <a:latin typeface="Arial" charset="0"/>
            <a:ea typeface="Arial" charset="0"/>
            <a:cs typeface="Arial" charset="0"/>
          </a:endParaRPr>
        </a:p>
      </dgm:t>
    </dgm:pt>
    <dgm:pt modelId="{F9E9FD88-6DCC-48DF-9654-4E9B6926EB87}" type="parTrans" cxnId="{490A0CB7-4A5A-46D8-A046-8BE6FB832058}">
      <dgm:prSet/>
      <dgm:spPr/>
      <dgm:t>
        <a:bodyPr/>
        <a:lstStyle/>
        <a:p>
          <a:endParaRPr lang="en-US"/>
        </a:p>
      </dgm:t>
    </dgm:pt>
    <dgm:pt modelId="{2E018B4A-78B4-469A-9720-EF8C3F52F0F4}" type="sibTrans" cxnId="{490A0CB7-4A5A-46D8-A046-8BE6FB832058}">
      <dgm:prSet/>
      <dgm:spPr/>
      <dgm:t>
        <a:bodyPr/>
        <a:lstStyle/>
        <a:p>
          <a:endParaRPr lang="en-US"/>
        </a:p>
      </dgm:t>
    </dgm:pt>
    <dgm:pt modelId="{4B4EFC6C-88D6-47BE-AF83-87AED161E806}">
      <dgm:prSet phldrT="[Text]" custT="1"/>
      <dgm:spPr>
        <a:solidFill>
          <a:srgbClr val="328BC3"/>
        </a:solidFill>
      </dgm:spPr>
      <dgm:t>
        <a:bodyPr/>
        <a:lstStyle/>
        <a:p>
          <a:r>
            <a:rPr lang="en-US" sz="2800" dirty="0" smtClean="0">
              <a:latin typeface="Arial" charset="0"/>
              <a:ea typeface="Arial" charset="0"/>
              <a:cs typeface="Arial" charset="0"/>
            </a:rPr>
            <a:t>Buyer Persona 2</a:t>
          </a:r>
          <a:endParaRPr lang="en-US" sz="2800" dirty="0">
            <a:latin typeface="Arial" charset="0"/>
            <a:ea typeface="Arial" charset="0"/>
            <a:cs typeface="Arial" charset="0"/>
          </a:endParaRPr>
        </a:p>
      </dgm:t>
    </dgm:pt>
    <dgm:pt modelId="{64A84974-F52F-495E-8D9F-7A7CF17EB31E}" type="parTrans" cxnId="{16FEC07D-E7C7-4017-A14D-4A2C88B2B30A}">
      <dgm:prSet/>
      <dgm:spPr/>
      <dgm:t>
        <a:bodyPr/>
        <a:lstStyle/>
        <a:p>
          <a:endParaRPr lang="en-US"/>
        </a:p>
      </dgm:t>
    </dgm:pt>
    <dgm:pt modelId="{545295C2-DA9C-4745-90AE-EA62C44E9564}" type="sibTrans" cxnId="{16FEC07D-E7C7-4017-A14D-4A2C88B2B30A}">
      <dgm:prSet/>
      <dgm:spPr/>
      <dgm:t>
        <a:bodyPr/>
        <a:lstStyle/>
        <a:p>
          <a:endParaRPr lang="en-US"/>
        </a:p>
      </dgm:t>
    </dgm:pt>
    <dgm:pt modelId="{60838DCF-F66A-4D8C-B9F5-5BBE93DA121A}">
      <dgm:prSet phldrT="[Text]" custT="1"/>
      <dgm:spPr>
        <a:solidFill>
          <a:srgbClr val="328BC3"/>
        </a:solidFill>
      </dgm:spPr>
      <dgm:t>
        <a:bodyPr/>
        <a:lstStyle/>
        <a:p>
          <a:r>
            <a:rPr lang="en-US" sz="2400" dirty="0" smtClean="0">
              <a:latin typeface="Arial" charset="0"/>
              <a:ea typeface="Arial" charset="0"/>
              <a:cs typeface="Arial" charset="0"/>
            </a:rPr>
            <a:t>Topic 1</a:t>
          </a:r>
          <a:endParaRPr lang="en-US" sz="2400" dirty="0">
            <a:latin typeface="Arial" charset="0"/>
            <a:ea typeface="Arial" charset="0"/>
            <a:cs typeface="Arial" charset="0"/>
          </a:endParaRPr>
        </a:p>
      </dgm:t>
    </dgm:pt>
    <dgm:pt modelId="{780D8B3B-E207-4EA8-B595-639EF151B2D3}" type="parTrans" cxnId="{3639AAFF-F941-473E-88FD-CD24F416A822}">
      <dgm:prSet/>
      <dgm:spPr/>
      <dgm:t>
        <a:bodyPr/>
        <a:lstStyle/>
        <a:p>
          <a:endParaRPr lang="en-US"/>
        </a:p>
      </dgm:t>
    </dgm:pt>
    <dgm:pt modelId="{3CDBBF07-FFF6-440F-B3F2-436BBDE2FE98}" type="sibTrans" cxnId="{3639AAFF-F941-473E-88FD-CD24F416A822}">
      <dgm:prSet/>
      <dgm:spPr/>
      <dgm:t>
        <a:bodyPr/>
        <a:lstStyle/>
        <a:p>
          <a:endParaRPr lang="en-US"/>
        </a:p>
      </dgm:t>
    </dgm:pt>
    <dgm:pt modelId="{A9CA06C9-C949-4484-B00C-C8CBDB54492A}">
      <dgm:prSet phldrT="[Text]" custT="1"/>
      <dgm:spPr>
        <a:solidFill>
          <a:srgbClr val="09B3DB"/>
        </a:solidFill>
      </dgm:spPr>
      <dgm:t>
        <a:bodyPr/>
        <a:lstStyle/>
        <a:p>
          <a:r>
            <a:rPr lang="en-US" sz="2800" dirty="0" smtClean="0">
              <a:latin typeface="Arial" charset="0"/>
              <a:ea typeface="Arial" charset="0"/>
              <a:cs typeface="Arial" charset="0"/>
            </a:rPr>
            <a:t>Buyer Persona 3</a:t>
          </a:r>
          <a:endParaRPr lang="en-US" sz="2800" dirty="0">
            <a:latin typeface="Arial" charset="0"/>
            <a:ea typeface="Arial" charset="0"/>
            <a:cs typeface="Arial" charset="0"/>
          </a:endParaRPr>
        </a:p>
      </dgm:t>
    </dgm:pt>
    <dgm:pt modelId="{AA77E088-F8E2-4218-86C8-547B77AE9433}" type="parTrans" cxnId="{853BACE2-08CB-45C8-993C-9EF1690201CF}">
      <dgm:prSet/>
      <dgm:spPr/>
      <dgm:t>
        <a:bodyPr/>
        <a:lstStyle/>
        <a:p>
          <a:endParaRPr lang="en-US"/>
        </a:p>
      </dgm:t>
    </dgm:pt>
    <dgm:pt modelId="{6E15F133-5C07-4133-9D6B-2D310F38F864}" type="sibTrans" cxnId="{853BACE2-08CB-45C8-993C-9EF1690201CF}">
      <dgm:prSet/>
      <dgm:spPr/>
      <dgm:t>
        <a:bodyPr/>
        <a:lstStyle/>
        <a:p>
          <a:endParaRPr lang="en-US"/>
        </a:p>
      </dgm:t>
    </dgm:pt>
    <dgm:pt modelId="{18303053-7D54-4065-B7AC-61737A7144D1}">
      <dgm:prSet phldrT="[Text]" custT="1"/>
      <dgm:spPr>
        <a:solidFill>
          <a:srgbClr val="09B3DB"/>
        </a:solidFill>
      </dgm:spPr>
      <dgm:t>
        <a:bodyPr/>
        <a:lstStyle/>
        <a:p>
          <a:r>
            <a:rPr lang="en-US" sz="2400" dirty="0" smtClean="0">
              <a:latin typeface="Arial" charset="0"/>
              <a:ea typeface="Arial" charset="0"/>
              <a:cs typeface="Arial" charset="0"/>
            </a:rPr>
            <a:t>Topic 1</a:t>
          </a:r>
          <a:endParaRPr lang="en-US" sz="2400" dirty="0">
            <a:latin typeface="Arial" charset="0"/>
            <a:ea typeface="Arial" charset="0"/>
            <a:cs typeface="Arial" charset="0"/>
          </a:endParaRPr>
        </a:p>
      </dgm:t>
    </dgm:pt>
    <dgm:pt modelId="{572ABD9E-4379-44B3-8508-13BB0355F834}" type="parTrans" cxnId="{358A2515-ADFF-4B9C-AECA-5D9E11F2A02A}">
      <dgm:prSet/>
      <dgm:spPr/>
      <dgm:t>
        <a:bodyPr/>
        <a:lstStyle/>
        <a:p>
          <a:endParaRPr lang="en-US"/>
        </a:p>
      </dgm:t>
    </dgm:pt>
    <dgm:pt modelId="{2FF78D12-3282-453B-9717-7F9BB08F3AA8}" type="sibTrans" cxnId="{358A2515-ADFF-4B9C-AECA-5D9E11F2A02A}">
      <dgm:prSet/>
      <dgm:spPr/>
      <dgm:t>
        <a:bodyPr/>
        <a:lstStyle/>
        <a:p>
          <a:endParaRPr lang="en-US"/>
        </a:p>
      </dgm:t>
    </dgm:pt>
    <dgm:pt modelId="{DE8B4340-7F1E-41BC-852C-438301BA5BB4}">
      <dgm:prSet phldrT="[Text]" custT="1"/>
      <dgm:spPr>
        <a:solidFill>
          <a:srgbClr val="364550"/>
        </a:solidFill>
      </dgm:spPr>
      <dgm:t>
        <a:bodyPr/>
        <a:lstStyle/>
        <a:p>
          <a:r>
            <a:rPr lang="en-US" sz="2400" dirty="0" smtClean="0">
              <a:latin typeface="Arial" charset="0"/>
              <a:ea typeface="Arial" charset="0"/>
              <a:cs typeface="Arial" charset="0"/>
            </a:rPr>
            <a:t>Topic 1</a:t>
          </a:r>
          <a:endParaRPr lang="en-US" sz="2400" dirty="0">
            <a:latin typeface="Arial" charset="0"/>
            <a:ea typeface="Arial" charset="0"/>
            <a:cs typeface="Arial" charset="0"/>
          </a:endParaRPr>
        </a:p>
      </dgm:t>
    </dgm:pt>
    <dgm:pt modelId="{B9336EB9-7120-4C80-919A-1775523F123B}" type="sibTrans" cxnId="{53557F33-EBF5-426F-9D64-B96F5777D60E}">
      <dgm:prSet/>
      <dgm:spPr/>
      <dgm:t>
        <a:bodyPr/>
        <a:lstStyle/>
        <a:p>
          <a:endParaRPr lang="en-US"/>
        </a:p>
      </dgm:t>
    </dgm:pt>
    <dgm:pt modelId="{560FDEA4-2472-46B2-8E44-7277082930A4}" type="parTrans" cxnId="{53557F33-EBF5-426F-9D64-B96F5777D60E}">
      <dgm:prSet/>
      <dgm:spPr/>
      <dgm:t>
        <a:bodyPr/>
        <a:lstStyle/>
        <a:p>
          <a:endParaRPr lang="en-US"/>
        </a:p>
      </dgm:t>
    </dgm:pt>
    <dgm:pt modelId="{964A7385-C44D-0942-B11F-17BFD1F6DAAD}">
      <dgm:prSet phldrT="[Text]" custT="1"/>
      <dgm:spPr>
        <a:solidFill>
          <a:srgbClr val="364550"/>
        </a:solidFill>
      </dgm:spPr>
      <dgm:t>
        <a:bodyPr/>
        <a:lstStyle/>
        <a:p>
          <a:r>
            <a:rPr lang="en-US" sz="2400" dirty="0" smtClean="0">
              <a:latin typeface="Arial" charset="0"/>
              <a:ea typeface="Arial" charset="0"/>
              <a:cs typeface="Arial" charset="0"/>
            </a:rPr>
            <a:t>Topic 2</a:t>
          </a:r>
          <a:endParaRPr lang="en-US" sz="2400" dirty="0">
            <a:latin typeface="Arial" charset="0"/>
            <a:ea typeface="Arial" charset="0"/>
            <a:cs typeface="Arial" charset="0"/>
          </a:endParaRPr>
        </a:p>
      </dgm:t>
    </dgm:pt>
    <dgm:pt modelId="{D42183D8-9387-2942-BCF2-1013396CB737}" type="parTrans" cxnId="{BE4B135D-FD17-5748-95D3-6F6BB761060A}">
      <dgm:prSet/>
      <dgm:spPr/>
      <dgm:t>
        <a:bodyPr/>
        <a:lstStyle/>
        <a:p>
          <a:endParaRPr lang="en-US"/>
        </a:p>
      </dgm:t>
    </dgm:pt>
    <dgm:pt modelId="{C7850BF7-F3DC-C641-A0B4-5571F170766C}" type="sibTrans" cxnId="{BE4B135D-FD17-5748-95D3-6F6BB761060A}">
      <dgm:prSet/>
      <dgm:spPr/>
      <dgm:t>
        <a:bodyPr/>
        <a:lstStyle/>
        <a:p>
          <a:endParaRPr lang="en-US"/>
        </a:p>
      </dgm:t>
    </dgm:pt>
    <dgm:pt modelId="{119D4C46-2672-7242-8050-1808FA807542}">
      <dgm:prSet phldrT="[Text]" custT="1"/>
      <dgm:spPr>
        <a:solidFill>
          <a:srgbClr val="364550"/>
        </a:solidFill>
      </dgm:spPr>
      <dgm:t>
        <a:bodyPr/>
        <a:lstStyle/>
        <a:p>
          <a:r>
            <a:rPr lang="en-US" sz="2400" dirty="0" smtClean="0">
              <a:latin typeface="Arial" charset="0"/>
              <a:ea typeface="Arial" charset="0"/>
              <a:cs typeface="Arial" charset="0"/>
            </a:rPr>
            <a:t>Topic 3</a:t>
          </a:r>
          <a:endParaRPr lang="en-US" sz="2400" dirty="0">
            <a:latin typeface="Arial" charset="0"/>
            <a:ea typeface="Arial" charset="0"/>
            <a:cs typeface="Arial" charset="0"/>
          </a:endParaRPr>
        </a:p>
      </dgm:t>
    </dgm:pt>
    <dgm:pt modelId="{BA01600C-C75A-0746-ADC4-BBC60A472ED2}" type="parTrans" cxnId="{FD55889D-CEE4-8E44-9FA3-65DF4CA04A6B}">
      <dgm:prSet/>
      <dgm:spPr/>
      <dgm:t>
        <a:bodyPr/>
        <a:lstStyle/>
        <a:p>
          <a:endParaRPr lang="en-US"/>
        </a:p>
      </dgm:t>
    </dgm:pt>
    <dgm:pt modelId="{C5D75598-152B-A44F-9E14-6F86D4002916}" type="sibTrans" cxnId="{FD55889D-CEE4-8E44-9FA3-65DF4CA04A6B}">
      <dgm:prSet/>
      <dgm:spPr/>
      <dgm:t>
        <a:bodyPr/>
        <a:lstStyle/>
        <a:p>
          <a:endParaRPr lang="en-US"/>
        </a:p>
      </dgm:t>
    </dgm:pt>
    <dgm:pt modelId="{B4483C6B-7BD7-0944-9197-73EE9488A45C}">
      <dgm:prSet phldrT="[Text]" custT="1"/>
      <dgm:spPr>
        <a:solidFill>
          <a:srgbClr val="364550"/>
        </a:solidFill>
      </dgm:spPr>
      <dgm:t>
        <a:bodyPr/>
        <a:lstStyle/>
        <a:p>
          <a:r>
            <a:rPr lang="en-US" sz="2400" dirty="0" smtClean="0">
              <a:latin typeface="Arial" charset="0"/>
              <a:ea typeface="Arial" charset="0"/>
              <a:cs typeface="Arial" charset="0"/>
            </a:rPr>
            <a:t>Topic 4</a:t>
          </a:r>
          <a:endParaRPr lang="en-US" sz="2400" dirty="0">
            <a:latin typeface="Arial" charset="0"/>
            <a:ea typeface="Arial" charset="0"/>
            <a:cs typeface="Arial" charset="0"/>
          </a:endParaRPr>
        </a:p>
      </dgm:t>
    </dgm:pt>
    <dgm:pt modelId="{E8C7A168-606F-C942-8ED3-7AE60AB62126}" type="parTrans" cxnId="{1F7607F1-BBEF-4849-9F11-B4CA1EE90DB9}">
      <dgm:prSet/>
      <dgm:spPr/>
      <dgm:t>
        <a:bodyPr/>
        <a:lstStyle/>
        <a:p>
          <a:endParaRPr lang="en-US"/>
        </a:p>
      </dgm:t>
    </dgm:pt>
    <dgm:pt modelId="{DDE0310A-63B1-364F-A738-63E2E80D8929}" type="sibTrans" cxnId="{1F7607F1-BBEF-4849-9F11-B4CA1EE90DB9}">
      <dgm:prSet/>
      <dgm:spPr/>
      <dgm:t>
        <a:bodyPr/>
        <a:lstStyle/>
        <a:p>
          <a:endParaRPr lang="en-US"/>
        </a:p>
      </dgm:t>
    </dgm:pt>
    <dgm:pt modelId="{405C8753-2853-024E-9FC5-FF6350A8D1C4}">
      <dgm:prSet phldrT="[Text]" custT="1"/>
      <dgm:spPr>
        <a:solidFill>
          <a:srgbClr val="364550"/>
        </a:solidFill>
      </dgm:spPr>
      <dgm:t>
        <a:bodyPr/>
        <a:lstStyle/>
        <a:p>
          <a:r>
            <a:rPr lang="en-US" sz="2400" dirty="0" smtClean="0">
              <a:latin typeface="Arial" charset="0"/>
              <a:ea typeface="Arial" charset="0"/>
              <a:cs typeface="Arial" charset="0"/>
            </a:rPr>
            <a:t>Topic 5</a:t>
          </a:r>
          <a:endParaRPr lang="en-US" sz="2400" dirty="0">
            <a:latin typeface="Arial" charset="0"/>
            <a:ea typeface="Arial" charset="0"/>
            <a:cs typeface="Arial" charset="0"/>
          </a:endParaRPr>
        </a:p>
      </dgm:t>
    </dgm:pt>
    <dgm:pt modelId="{369C6B7A-8B68-2F45-91B1-6F6665E29F2E}" type="parTrans" cxnId="{16BF3DB3-27C0-7D46-B309-B63F0777750B}">
      <dgm:prSet/>
      <dgm:spPr/>
      <dgm:t>
        <a:bodyPr/>
        <a:lstStyle/>
        <a:p>
          <a:endParaRPr lang="en-US"/>
        </a:p>
      </dgm:t>
    </dgm:pt>
    <dgm:pt modelId="{18AB2E4D-4CAF-8F4B-B315-9B3CFFB81790}" type="sibTrans" cxnId="{16BF3DB3-27C0-7D46-B309-B63F0777750B}">
      <dgm:prSet/>
      <dgm:spPr/>
      <dgm:t>
        <a:bodyPr/>
        <a:lstStyle/>
        <a:p>
          <a:endParaRPr lang="en-US"/>
        </a:p>
      </dgm:t>
    </dgm:pt>
    <dgm:pt modelId="{F2BB19FB-2F20-1D4E-B263-DA91A4519037}">
      <dgm:prSet custT="1"/>
      <dgm:spPr>
        <a:solidFill>
          <a:srgbClr val="328BC3"/>
        </a:solidFill>
      </dgm:spPr>
      <dgm:t>
        <a:bodyPr/>
        <a:lstStyle/>
        <a:p>
          <a:r>
            <a:rPr lang="en-US" sz="2400" dirty="0" smtClean="0">
              <a:latin typeface="Arial" charset="0"/>
              <a:ea typeface="Arial" charset="0"/>
              <a:cs typeface="Arial" charset="0"/>
            </a:rPr>
            <a:t>Topic 2</a:t>
          </a:r>
          <a:endParaRPr lang="en-US" sz="2400" dirty="0">
            <a:latin typeface="Arial" charset="0"/>
            <a:ea typeface="Arial" charset="0"/>
            <a:cs typeface="Arial" charset="0"/>
          </a:endParaRPr>
        </a:p>
      </dgm:t>
    </dgm:pt>
    <dgm:pt modelId="{FE65DF58-0EEF-AD44-A102-3C16E8271404}" type="parTrans" cxnId="{8316CE85-3D1D-B848-A8C4-C735FE992BE7}">
      <dgm:prSet/>
      <dgm:spPr/>
      <dgm:t>
        <a:bodyPr/>
        <a:lstStyle/>
        <a:p>
          <a:endParaRPr lang="en-US"/>
        </a:p>
      </dgm:t>
    </dgm:pt>
    <dgm:pt modelId="{7FBADAE5-43EB-1549-AE64-BA2E85EE5925}" type="sibTrans" cxnId="{8316CE85-3D1D-B848-A8C4-C735FE992BE7}">
      <dgm:prSet/>
      <dgm:spPr/>
      <dgm:t>
        <a:bodyPr/>
        <a:lstStyle/>
        <a:p>
          <a:endParaRPr lang="en-US"/>
        </a:p>
      </dgm:t>
    </dgm:pt>
    <dgm:pt modelId="{CC4759E4-2A49-6349-A796-96DA3FA1598A}">
      <dgm:prSet custT="1"/>
      <dgm:spPr>
        <a:solidFill>
          <a:srgbClr val="328BC3"/>
        </a:solidFill>
      </dgm:spPr>
      <dgm:t>
        <a:bodyPr/>
        <a:lstStyle/>
        <a:p>
          <a:r>
            <a:rPr lang="en-US" sz="2400" dirty="0" smtClean="0">
              <a:latin typeface="Arial" charset="0"/>
              <a:ea typeface="Arial" charset="0"/>
              <a:cs typeface="Arial" charset="0"/>
            </a:rPr>
            <a:t>Topic 3</a:t>
          </a:r>
          <a:endParaRPr lang="en-US" sz="2400" dirty="0">
            <a:latin typeface="Arial" charset="0"/>
            <a:ea typeface="Arial" charset="0"/>
            <a:cs typeface="Arial" charset="0"/>
          </a:endParaRPr>
        </a:p>
      </dgm:t>
    </dgm:pt>
    <dgm:pt modelId="{76FE08C4-4A0F-A043-A372-FFAE6B2E9ADC}" type="parTrans" cxnId="{682A7362-7E18-E34D-AA81-1B2062E953E3}">
      <dgm:prSet/>
      <dgm:spPr/>
      <dgm:t>
        <a:bodyPr/>
        <a:lstStyle/>
        <a:p>
          <a:endParaRPr lang="en-US"/>
        </a:p>
      </dgm:t>
    </dgm:pt>
    <dgm:pt modelId="{E333D25B-F8C8-1848-A407-69FFE7507C02}" type="sibTrans" cxnId="{682A7362-7E18-E34D-AA81-1B2062E953E3}">
      <dgm:prSet/>
      <dgm:spPr/>
      <dgm:t>
        <a:bodyPr/>
        <a:lstStyle/>
        <a:p>
          <a:endParaRPr lang="en-US"/>
        </a:p>
      </dgm:t>
    </dgm:pt>
    <dgm:pt modelId="{347BE501-06F3-264C-B70A-BF7FD883D938}">
      <dgm:prSet custT="1"/>
      <dgm:spPr>
        <a:solidFill>
          <a:srgbClr val="328BC3"/>
        </a:solidFill>
      </dgm:spPr>
      <dgm:t>
        <a:bodyPr/>
        <a:lstStyle/>
        <a:p>
          <a:r>
            <a:rPr lang="en-US" sz="2400" dirty="0" smtClean="0">
              <a:latin typeface="Arial" charset="0"/>
              <a:ea typeface="Arial" charset="0"/>
              <a:cs typeface="Arial" charset="0"/>
            </a:rPr>
            <a:t>Topic 4</a:t>
          </a:r>
          <a:endParaRPr lang="en-US" sz="2400" dirty="0">
            <a:latin typeface="Arial" charset="0"/>
            <a:ea typeface="Arial" charset="0"/>
            <a:cs typeface="Arial" charset="0"/>
          </a:endParaRPr>
        </a:p>
      </dgm:t>
    </dgm:pt>
    <dgm:pt modelId="{94EF69AF-AA4C-7D4D-BFA0-5A3980066DAB}" type="parTrans" cxnId="{766379F8-D56F-B04E-B329-5E202E1C766C}">
      <dgm:prSet/>
      <dgm:spPr/>
      <dgm:t>
        <a:bodyPr/>
        <a:lstStyle/>
        <a:p>
          <a:endParaRPr lang="en-US"/>
        </a:p>
      </dgm:t>
    </dgm:pt>
    <dgm:pt modelId="{88E87905-4ADC-794F-B169-5DB80FC6E3BD}" type="sibTrans" cxnId="{766379F8-D56F-B04E-B329-5E202E1C766C}">
      <dgm:prSet/>
      <dgm:spPr/>
      <dgm:t>
        <a:bodyPr/>
        <a:lstStyle/>
        <a:p>
          <a:endParaRPr lang="en-US"/>
        </a:p>
      </dgm:t>
    </dgm:pt>
    <dgm:pt modelId="{A10AF728-8C53-1046-A38C-C3DE2A81C402}">
      <dgm:prSet custT="1"/>
      <dgm:spPr>
        <a:solidFill>
          <a:srgbClr val="328BC3"/>
        </a:solidFill>
      </dgm:spPr>
      <dgm:t>
        <a:bodyPr/>
        <a:lstStyle/>
        <a:p>
          <a:r>
            <a:rPr lang="en-US" sz="2400" dirty="0" smtClean="0">
              <a:latin typeface="Arial" charset="0"/>
              <a:ea typeface="Arial" charset="0"/>
              <a:cs typeface="Arial" charset="0"/>
            </a:rPr>
            <a:t>Topic 5</a:t>
          </a:r>
          <a:endParaRPr lang="en-US" sz="2400" dirty="0">
            <a:latin typeface="Arial" charset="0"/>
            <a:ea typeface="Arial" charset="0"/>
            <a:cs typeface="Arial" charset="0"/>
          </a:endParaRPr>
        </a:p>
      </dgm:t>
    </dgm:pt>
    <dgm:pt modelId="{9CC48D1F-89D9-5040-89AC-2C44A80B0C54}" type="parTrans" cxnId="{39F5399D-2351-BC48-8344-101A49069F47}">
      <dgm:prSet/>
      <dgm:spPr/>
      <dgm:t>
        <a:bodyPr/>
        <a:lstStyle/>
        <a:p>
          <a:endParaRPr lang="en-US"/>
        </a:p>
      </dgm:t>
    </dgm:pt>
    <dgm:pt modelId="{F4D15702-2C2C-3846-B3D0-599D95686A89}" type="sibTrans" cxnId="{39F5399D-2351-BC48-8344-101A49069F47}">
      <dgm:prSet/>
      <dgm:spPr/>
      <dgm:t>
        <a:bodyPr/>
        <a:lstStyle/>
        <a:p>
          <a:endParaRPr lang="en-US"/>
        </a:p>
      </dgm:t>
    </dgm:pt>
    <dgm:pt modelId="{295ECE8C-A251-9F47-9E30-5AC82E1AE0C6}">
      <dgm:prSet custT="1"/>
      <dgm:spPr>
        <a:solidFill>
          <a:srgbClr val="09B3DB"/>
        </a:solidFill>
      </dgm:spPr>
      <dgm:t>
        <a:bodyPr/>
        <a:lstStyle/>
        <a:p>
          <a:r>
            <a:rPr lang="en-US" sz="2400" dirty="0" smtClean="0">
              <a:latin typeface="Arial" charset="0"/>
              <a:ea typeface="Arial" charset="0"/>
              <a:cs typeface="Arial" charset="0"/>
            </a:rPr>
            <a:t>Topic 2</a:t>
          </a:r>
          <a:endParaRPr lang="en-US" sz="2400" dirty="0">
            <a:latin typeface="Arial" charset="0"/>
            <a:ea typeface="Arial" charset="0"/>
            <a:cs typeface="Arial" charset="0"/>
          </a:endParaRPr>
        </a:p>
      </dgm:t>
    </dgm:pt>
    <dgm:pt modelId="{05B6F2D7-3560-7941-A2A8-9BBFF653EAC1}" type="parTrans" cxnId="{0F9DF59A-8ED6-0340-997B-DCD2C9429544}">
      <dgm:prSet/>
      <dgm:spPr/>
      <dgm:t>
        <a:bodyPr/>
        <a:lstStyle/>
        <a:p>
          <a:endParaRPr lang="en-US"/>
        </a:p>
      </dgm:t>
    </dgm:pt>
    <dgm:pt modelId="{589F3C34-54AD-5845-B9AD-EB07F7CA8A0C}" type="sibTrans" cxnId="{0F9DF59A-8ED6-0340-997B-DCD2C9429544}">
      <dgm:prSet/>
      <dgm:spPr/>
      <dgm:t>
        <a:bodyPr/>
        <a:lstStyle/>
        <a:p>
          <a:endParaRPr lang="en-US"/>
        </a:p>
      </dgm:t>
    </dgm:pt>
    <dgm:pt modelId="{C14D60CC-31DA-5548-A9F4-19F69466E4E0}">
      <dgm:prSet custT="1"/>
      <dgm:spPr>
        <a:solidFill>
          <a:srgbClr val="09B3DB"/>
        </a:solidFill>
      </dgm:spPr>
      <dgm:t>
        <a:bodyPr/>
        <a:lstStyle/>
        <a:p>
          <a:r>
            <a:rPr lang="en-US" sz="2400" dirty="0" smtClean="0">
              <a:latin typeface="Arial" charset="0"/>
              <a:ea typeface="Arial" charset="0"/>
              <a:cs typeface="Arial" charset="0"/>
            </a:rPr>
            <a:t>Topic 3</a:t>
          </a:r>
          <a:endParaRPr lang="en-US" sz="2400" dirty="0">
            <a:latin typeface="Arial" charset="0"/>
            <a:ea typeface="Arial" charset="0"/>
            <a:cs typeface="Arial" charset="0"/>
          </a:endParaRPr>
        </a:p>
      </dgm:t>
    </dgm:pt>
    <dgm:pt modelId="{90C5ED80-F560-4941-9D84-624197D6FA2C}" type="parTrans" cxnId="{7A444860-F2B5-7A40-9BDB-045B2012E04E}">
      <dgm:prSet/>
      <dgm:spPr/>
      <dgm:t>
        <a:bodyPr/>
        <a:lstStyle/>
        <a:p>
          <a:endParaRPr lang="en-US"/>
        </a:p>
      </dgm:t>
    </dgm:pt>
    <dgm:pt modelId="{300EC998-996C-0C4B-A514-B0A2AF9F06AE}" type="sibTrans" cxnId="{7A444860-F2B5-7A40-9BDB-045B2012E04E}">
      <dgm:prSet/>
      <dgm:spPr/>
      <dgm:t>
        <a:bodyPr/>
        <a:lstStyle/>
        <a:p>
          <a:endParaRPr lang="en-US"/>
        </a:p>
      </dgm:t>
    </dgm:pt>
    <dgm:pt modelId="{8C4C79D8-7DF7-4A41-8FCA-D83BC1093118}">
      <dgm:prSet custT="1"/>
      <dgm:spPr>
        <a:solidFill>
          <a:srgbClr val="09B3DB"/>
        </a:solidFill>
      </dgm:spPr>
      <dgm:t>
        <a:bodyPr/>
        <a:lstStyle/>
        <a:p>
          <a:r>
            <a:rPr lang="en-US" sz="2400" dirty="0" smtClean="0">
              <a:latin typeface="Arial" charset="0"/>
              <a:ea typeface="Arial" charset="0"/>
              <a:cs typeface="Arial" charset="0"/>
            </a:rPr>
            <a:t>Topic 4</a:t>
          </a:r>
          <a:endParaRPr lang="en-US" sz="2400" dirty="0">
            <a:latin typeface="Arial" charset="0"/>
            <a:ea typeface="Arial" charset="0"/>
            <a:cs typeface="Arial" charset="0"/>
          </a:endParaRPr>
        </a:p>
      </dgm:t>
    </dgm:pt>
    <dgm:pt modelId="{3C9BC66B-E20E-5344-828F-12E7F471CADE}" type="parTrans" cxnId="{09E276F0-D0F2-E547-BD82-74EC5807AA7C}">
      <dgm:prSet/>
      <dgm:spPr/>
      <dgm:t>
        <a:bodyPr/>
        <a:lstStyle/>
        <a:p>
          <a:endParaRPr lang="en-US"/>
        </a:p>
      </dgm:t>
    </dgm:pt>
    <dgm:pt modelId="{BDA2A3A6-D905-424A-A823-82922AFB52FA}" type="sibTrans" cxnId="{09E276F0-D0F2-E547-BD82-74EC5807AA7C}">
      <dgm:prSet/>
      <dgm:spPr/>
      <dgm:t>
        <a:bodyPr/>
        <a:lstStyle/>
        <a:p>
          <a:endParaRPr lang="en-US"/>
        </a:p>
      </dgm:t>
    </dgm:pt>
    <dgm:pt modelId="{50B052D3-1014-9844-A4B7-FC022B7DDFB3}">
      <dgm:prSet custT="1"/>
      <dgm:spPr>
        <a:solidFill>
          <a:srgbClr val="09B3DB"/>
        </a:solidFill>
      </dgm:spPr>
      <dgm:t>
        <a:bodyPr/>
        <a:lstStyle/>
        <a:p>
          <a:r>
            <a:rPr lang="en-US" sz="2400" dirty="0" smtClean="0">
              <a:latin typeface="Arial" charset="0"/>
              <a:ea typeface="Arial" charset="0"/>
              <a:cs typeface="Arial" charset="0"/>
            </a:rPr>
            <a:t>Topic 5</a:t>
          </a:r>
          <a:endParaRPr lang="en-US" sz="2400" dirty="0">
            <a:latin typeface="Arial" charset="0"/>
            <a:ea typeface="Arial" charset="0"/>
            <a:cs typeface="Arial" charset="0"/>
          </a:endParaRPr>
        </a:p>
      </dgm:t>
    </dgm:pt>
    <dgm:pt modelId="{016F4116-117A-CF4E-8F5F-6B3EA978E7FA}" type="parTrans" cxnId="{A2B55077-CF0D-B64C-9D3D-B4BB034C494F}">
      <dgm:prSet/>
      <dgm:spPr/>
      <dgm:t>
        <a:bodyPr/>
        <a:lstStyle/>
        <a:p>
          <a:endParaRPr lang="en-US"/>
        </a:p>
      </dgm:t>
    </dgm:pt>
    <dgm:pt modelId="{6528727A-5E24-DA40-8C90-601884F4C3D4}" type="sibTrans" cxnId="{A2B55077-CF0D-B64C-9D3D-B4BB034C494F}">
      <dgm:prSet/>
      <dgm:spPr/>
      <dgm:t>
        <a:bodyPr/>
        <a:lstStyle/>
        <a:p>
          <a:endParaRPr lang="en-US"/>
        </a:p>
      </dgm:t>
    </dgm:pt>
    <dgm:pt modelId="{3DEF4FB6-FCDE-45FB-80C7-080A99B371C6}" type="pres">
      <dgm:prSet presAssocID="{FB9B8F2F-13B9-49D6-80B5-E693FC3184B0}" presName="Name0" presStyleCnt="0">
        <dgm:presLayoutVars>
          <dgm:dir/>
          <dgm:resizeHandles val="exact"/>
        </dgm:presLayoutVars>
      </dgm:prSet>
      <dgm:spPr/>
      <dgm:t>
        <a:bodyPr/>
        <a:lstStyle/>
        <a:p>
          <a:endParaRPr lang="en-US"/>
        </a:p>
      </dgm:t>
    </dgm:pt>
    <dgm:pt modelId="{21601BEB-2166-4589-9F01-ECEFBC79FE16}" type="pres">
      <dgm:prSet presAssocID="{2F1ED602-20BF-47C5-86B9-45CDC7C0E8C8}" presName="node" presStyleLbl="node1" presStyleIdx="0" presStyleCnt="3" custLinFactNeighborX="-513" custLinFactNeighborY="0">
        <dgm:presLayoutVars>
          <dgm:bulletEnabled val="1"/>
        </dgm:presLayoutVars>
      </dgm:prSet>
      <dgm:spPr/>
      <dgm:t>
        <a:bodyPr/>
        <a:lstStyle/>
        <a:p>
          <a:endParaRPr lang="en-US"/>
        </a:p>
      </dgm:t>
    </dgm:pt>
    <dgm:pt modelId="{83684B21-EE8F-4FA2-9613-9061B20BEB6E}" type="pres">
      <dgm:prSet presAssocID="{2E018B4A-78B4-469A-9720-EF8C3F52F0F4}" presName="sibTrans" presStyleCnt="0"/>
      <dgm:spPr/>
    </dgm:pt>
    <dgm:pt modelId="{F0E037D3-D043-4582-9A82-2138C07997C2}" type="pres">
      <dgm:prSet presAssocID="{4B4EFC6C-88D6-47BE-AF83-87AED161E806}" presName="node" presStyleLbl="node1" presStyleIdx="1" presStyleCnt="3">
        <dgm:presLayoutVars>
          <dgm:bulletEnabled val="1"/>
        </dgm:presLayoutVars>
      </dgm:prSet>
      <dgm:spPr/>
      <dgm:t>
        <a:bodyPr/>
        <a:lstStyle/>
        <a:p>
          <a:endParaRPr lang="en-US"/>
        </a:p>
      </dgm:t>
    </dgm:pt>
    <dgm:pt modelId="{3E86BB71-E117-421F-8DB9-1559CA8B2710}" type="pres">
      <dgm:prSet presAssocID="{545295C2-DA9C-4745-90AE-EA62C44E9564}" presName="sibTrans" presStyleCnt="0"/>
      <dgm:spPr/>
    </dgm:pt>
    <dgm:pt modelId="{01121C9A-D959-4632-BC29-E8319609CA27}" type="pres">
      <dgm:prSet presAssocID="{A9CA06C9-C949-4484-B00C-C8CBDB54492A}" presName="node" presStyleLbl="node1" presStyleIdx="2" presStyleCnt="3">
        <dgm:presLayoutVars>
          <dgm:bulletEnabled val="1"/>
        </dgm:presLayoutVars>
      </dgm:prSet>
      <dgm:spPr/>
      <dgm:t>
        <a:bodyPr/>
        <a:lstStyle/>
        <a:p>
          <a:endParaRPr lang="en-US"/>
        </a:p>
      </dgm:t>
    </dgm:pt>
  </dgm:ptLst>
  <dgm:cxnLst>
    <dgm:cxn modelId="{53557F33-EBF5-426F-9D64-B96F5777D60E}" srcId="{2F1ED602-20BF-47C5-86B9-45CDC7C0E8C8}" destId="{DE8B4340-7F1E-41BC-852C-438301BA5BB4}" srcOrd="0" destOrd="0" parTransId="{560FDEA4-2472-46B2-8E44-7277082930A4}" sibTransId="{B9336EB9-7120-4C80-919A-1775523F123B}"/>
    <dgm:cxn modelId="{3639AAFF-F941-473E-88FD-CD24F416A822}" srcId="{4B4EFC6C-88D6-47BE-AF83-87AED161E806}" destId="{60838DCF-F66A-4D8C-B9F5-5BBE93DA121A}" srcOrd="0" destOrd="0" parTransId="{780D8B3B-E207-4EA8-B595-639EF151B2D3}" sibTransId="{3CDBBF07-FFF6-440F-B3F2-436BBDE2FE98}"/>
    <dgm:cxn modelId="{A2B55077-CF0D-B64C-9D3D-B4BB034C494F}" srcId="{A9CA06C9-C949-4484-B00C-C8CBDB54492A}" destId="{50B052D3-1014-9844-A4B7-FC022B7DDFB3}" srcOrd="4" destOrd="0" parTransId="{016F4116-117A-CF4E-8F5F-6B3EA978E7FA}" sibTransId="{6528727A-5E24-DA40-8C90-601884F4C3D4}"/>
    <dgm:cxn modelId="{BC49F240-3C67-584D-8BEE-1F565C3A45B2}" type="presOf" srcId="{18303053-7D54-4065-B7AC-61737A7144D1}" destId="{01121C9A-D959-4632-BC29-E8319609CA27}" srcOrd="0" destOrd="1" presId="urn:microsoft.com/office/officeart/2005/8/layout/hList6"/>
    <dgm:cxn modelId="{26BC031B-B58E-E048-931D-51114F92AC49}" type="presOf" srcId="{405C8753-2853-024E-9FC5-FF6350A8D1C4}" destId="{21601BEB-2166-4589-9F01-ECEFBC79FE16}" srcOrd="0" destOrd="5" presId="urn:microsoft.com/office/officeart/2005/8/layout/hList6"/>
    <dgm:cxn modelId="{AAF42265-8C42-1E4D-810E-F2B32203462E}" type="presOf" srcId="{347BE501-06F3-264C-B70A-BF7FD883D938}" destId="{F0E037D3-D043-4582-9A82-2138C07997C2}" srcOrd="0" destOrd="4" presId="urn:microsoft.com/office/officeart/2005/8/layout/hList6"/>
    <dgm:cxn modelId="{BE4B135D-FD17-5748-95D3-6F6BB761060A}" srcId="{2F1ED602-20BF-47C5-86B9-45CDC7C0E8C8}" destId="{964A7385-C44D-0942-B11F-17BFD1F6DAAD}" srcOrd="1" destOrd="0" parTransId="{D42183D8-9387-2942-BCF2-1013396CB737}" sibTransId="{C7850BF7-F3DC-C641-A0B4-5571F170766C}"/>
    <dgm:cxn modelId="{A74CF5A1-765A-F148-BEE0-2316C46547F8}" type="presOf" srcId="{60838DCF-F66A-4D8C-B9F5-5BBE93DA121A}" destId="{F0E037D3-D043-4582-9A82-2138C07997C2}" srcOrd="0" destOrd="1" presId="urn:microsoft.com/office/officeart/2005/8/layout/hList6"/>
    <dgm:cxn modelId="{C32EFE9D-90C5-7C4B-BF4F-3600D634C878}" type="presOf" srcId="{B4483C6B-7BD7-0944-9197-73EE9488A45C}" destId="{21601BEB-2166-4589-9F01-ECEFBC79FE16}" srcOrd="0" destOrd="4" presId="urn:microsoft.com/office/officeart/2005/8/layout/hList6"/>
    <dgm:cxn modelId="{766379F8-D56F-B04E-B329-5E202E1C766C}" srcId="{4B4EFC6C-88D6-47BE-AF83-87AED161E806}" destId="{347BE501-06F3-264C-B70A-BF7FD883D938}" srcOrd="3" destOrd="0" parTransId="{94EF69AF-AA4C-7D4D-BFA0-5A3980066DAB}" sibTransId="{88E87905-4ADC-794F-B169-5DB80FC6E3BD}"/>
    <dgm:cxn modelId="{10702364-D404-B346-B70F-17E8545F9507}" type="presOf" srcId="{295ECE8C-A251-9F47-9E30-5AC82E1AE0C6}" destId="{01121C9A-D959-4632-BC29-E8319609CA27}" srcOrd="0" destOrd="2" presId="urn:microsoft.com/office/officeart/2005/8/layout/hList6"/>
    <dgm:cxn modelId="{0F9DF59A-8ED6-0340-997B-DCD2C9429544}" srcId="{A9CA06C9-C949-4484-B00C-C8CBDB54492A}" destId="{295ECE8C-A251-9F47-9E30-5AC82E1AE0C6}" srcOrd="1" destOrd="0" parTransId="{05B6F2D7-3560-7941-A2A8-9BBFF653EAC1}" sibTransId="{589F3C34-54AD-5845-B9AD-EB07F7CA8A0C}"/>
    <dgm:cxn modelId="{853BACE2-08CB-45C8-993C-9EF1690201CF}" srcId="{FB9B8F2F-13B9-49D6-80B5-E693FC3184B0}" destId="{A9CA06C9-C949-4484-B00C-C8CBDB54492A}" srcOrd="2" destOrd="0" parTransId="{AA77E088-F8E2-4218-86C8-547B77AE9433}" sibTransId="{6E15F133-5C07-4133-9D6B-2D310F38F864}"/>
    <dgm:cxn modelId="{7A444860-F2B5-7A40-9BDB-045B2012E04E}" srcId="{A9CA06C9-C949-4484-B00C-C8CBDB54492A}" destId="{C14D60CC-31DA-5548-A9F4-19F69466E4E0}" srcOrd="2" destOrd="0" parTransId="{90C5ED80-F560-4941-9D84-624197D6FA2C}" sibTransId="{300EC998-996C-0C4B-A514-B0A2AF9F06AE}"/>
    <dgm:cxn modelId="{16BF3DB3-27C0-7D46-B309-B63F0777750B}" srcId="{2F1ED602-20BF-47C5-86B9-45CDC7C0E8C8}" destId="{405C8753-2853-024E-9FC5-FF6350A8D1C4}" srcOrd="4" destOrd="0" parTransId="{369C6B7A-8B68-2F45-91B1-6F6665E29F2E}" sibTransId="{18AB2E4D-4CAF-8F4B-B315-9B3CFFB81790}"/>
    <dgm:cxn modelId="{8316CE85-3D1D-B848-A8C4-C735FE992BE7}" srcId="{4B4EFC6C-88D6-47BE-AF83-87AED161E806}" destId="{F2BB19FB-2F20-1D4E-B263-DA91A4519037}" srcOrd="1" destOrd="0" parTransId="{FE65DF58-0EEF-AD44-A102-3C16E8271404}" sibTransId="{7FBADAE5-43EB-1549-AE64-BA2E85EE5925}"/>
    <dgm:cxn modelId="{B966EC12-8236-464A-B915-3B1B7CA5DAF8}" type="presOf" srcId="{A9CA06C9-C949-4484-B00C-C8CBDB54492A}" destId="{01121C9A-D959-4632-BC29-E8319609CA27}" srcOrd="0" destOrd="0" presId="urn:microsoft.com/office/officeart/2005/8/layout/hList6"/>
    <dgm:cxn modelId="{85844DC5-1A37-1A45-AC73-D229F4C6E73C}" type="presOf" srcId="{CC4759E4-2A49-6349-A796-96DA3FA1598A}" destId="{F0E037D3-D043-4582-9A82-2138C07997C2}" srcOrd="0" destOrd="3" presId="urn:microsoft.com/office/officeart/2005/8/layout/hList6"/>
    <dgm:cxn modelId="{39F5399D-2351-BC48-8344-101A49069F47}" srcId="{4B4EFC6C-88D6-47BE-AF83-87AED161E806}" destId="{A10AF728-8C53-1046-A38C-C3DE2A81C402}" srcOrd="4" destOrd="0" parTransId="{9CC48D1F-89D9-5040-89AC-2C44A80B0C54}" sibTransId="{F4D15702-2C2C-3846-B3D0-599D95686A89}"/>
    <dgm:cxn modelId="{784B68B2-F5E9-2745-B934-122712DE125F}" type="presOf" srcId="{DE8B4340-7F1E-41BC-852C-438301BA5BB4}" destId="{21601BEB-2166-4589-9F01-ECEFBC79FE16}" srcOrd="0" destOrd="1" presId="urn:microsoft.com/office/officeart/2005/8/layout/hList6"/>
    <dgm:cxn modelId="{09E276F0-D0F2-E547-BD82-74EC5807AA7C}" srcId="{A9CA06C9-C949-4484-B00C-C8CBDB54492A}" destId="{8C4C79D8-7DF7-4A41-8FCA-D83BC1093118}" srcOrd="3" destOrd="0" parTransId="{3C9BC66B-E20E-5344-828F-12E7F471CADE}" sibTransId="{BDA2A3A6-D905-424A-A823-82922AFB52FA}"/>
    <dgm:cxn modelId="{6440BFBE-A9BA-F54E-AB59-7420E77CD7FE}" type="presOf" srcId="{F2BB19FB-2F20-1D4E-B263-DA91A4519037}" destId="{F0E037D3-D043-4582-9A82-2138C07997C2}" srcOrd="0" destOrd="2" presId="urn:microsoft.com/office/officeart/2005/8/layout/hList6"/>
    <dgm:cxn modelId="{5C6CE48A-49EB-9445-A979-901D1BD7A815}" type="presOf" srcId="{50B052D3-1014-9844-A4B7-FC022B7DDFB3}" destId="{01121C9A-D959-4632-BC29-E8319609CA27}" srcOrd="0" destOrd="5" presId="urn:microsoft.com/office/officeart/2005/8/layout/hList6"/>
    <dgm:cxn modelId="{16FEC07D-E7C7-4017-A14D-4A2C88B2B30A}" srcId="{FB9B8F2F-13B9-49D6-80B5-E693FC3184B0}" destId="{4B4EFC6C-88D6-47BE-AF83-87AED161E806}" srcOrd="1" destOrd="0" parTransId="{64A84974-F52F-495E-8D9F-7A7CF17EB31E}" sibTransId="{545295C2-DA9C-4745-90AE-EA62C44E9564}"/>
    <dgm:cxn modelId="{682A7362-7E18-E34D-AA81-1B2062E953E3}" srcId="{4B4EFC6C-88D6-47BE-AF83-87AED161E806}" destId="{CC4759E4-2A49-6349-A796-96DA3FA1598A}" srcOrd="2" destOrd="0" parTransId="{76FE08C4-4A0F-A043-A372-FFAE6B2E9ADC}" sibTransId="{E333D25B-F8C8-1848-A407-69FFE7507C02}"/>
    <dgm:cxn modelId="{75FBE3DD-9B8B-8D40-9CA3-938D7A9F33C6}" type="presOf" srcId="{4B4EFC6C-88D6-47BE-AF83-87AED161E806}" destId="{F0E037D3-D043-4582-9A82-2138C07997C2}" srcOrd="0" destOrd="0" presId="urn:microsoft.com/office/officeart/2005/8/layout/hList6"/>
    <dgm:cxn modelId="{1CF01F47-552E-FA4F-B008-85033D84C405}" type="presOf" srcId="{C14D60CC-31DA-5548-A9F4-19F69466E4E0}" destId="{01121C9A-D959-4632-BC29-E8319609CA27}" srcOrd="0" destOrd="3" presId="urn:microsoft.com/office/officeart/2005/8/layout/hList6"/>
    <dgm:cxn modelId="{358A2515-ADFF-4B9C-AECA-5D9E11F2A02A}" srcId="{A9CA06C9-C949-4484-B00C-C8CBDB54492A}" destId="{18303053-7D54-4065-B7AC-61737A7144D1}" srcOrd="0" destOrd="0" parTransId="{572ABD9E-4379-44B3-8508-13BB0355F834}" sibTransId="{2FF78D12-3282-453B-9717-7F9BB08F3AA8}"/>
    <dgm:cxn modelId="{FD55889D-CEE4-8E44-9FA3-65DF4CA04A6B}" srcId="{2F1ED602-20BF-47C5-86B9-45CDC7C0E8C8}" destId="{119D4C46-2672-7242-8050-1808FA807542}" srcOrd="2" destOrd="0" parTransId="{BA01600C-C75A-0746-ADC4-BBC60A472ED2}" sibTransId="{C5D75598-152B-A44F-9E14-6F86D4002916}"/>
    <dgm:cxn modelId="{F08F3CAB-20B5-BC41-A766-F598133B3043}" type="presOf" srcId="{8C4C79D8-7DF7-4A41-8FCA-D83BC1093118}" destId="{01121C9A-D959-4632-BC29-E8319609CA27}" srcOrd="0" destOrd="4" presId="urn:microsoft.com/office/officeart/2005/8/layout/hList6"/>
    <dgm:cxn modelId="{42D48AF2-FF4B-1D4F-9AE5-8E169EFA3CB2}" type="presOf" srcId="{2F1ED602-20BF-47C5-86B9-45CDC7C0E8C8}" destId="{21601BEB-2166-4589-9F01-ECEFBC79FE16}" srcOrd="0" destOrd="0" presId="urn:microsoft.com/office/officeart/2005/8/layout/hList6"/>
    <dgm:cxn modelId="{CC9AC681-DBCD-B843-B622-B859191BC034}" type="presOf" srcId="{119D4C46-2672-7242-8050-1808FA807542}" destId="{21601BEB-2166-4589-9F01-ECEFBC79FE16}" srcOrd="0" destOrd="3" presId="urn:microsoft.com/office/officeart/2005/8/layout/hList6"/>
    <dgm:cxn modelId="{490A0CB7-4A5A-46D8-A046-8BE6FB832058}" srcId="{FB9B8F2F-13B9-49D6-80B5-E693FC3184B0}" destId="{2F1ED602-20BF-47C5-86B9-45CDC7C0E8C8}" srcOrd="0" destOrd="0" parTransId="{F9E9FD88-6DCC-48DF-9654-4E9B6926EB87}" sibTransId="{2E018B4A-78B4-469A-9720-EF8C3F52F0F4}"/>
    <dgm:cxn modelId="{3837489F-F4ED-6C4D-94A7-9130639720C2}" type="presOf" srcId="{964A7385-C44D-0942-B11F-17BFD1F6DAAD}" destId="{21601BEB-2166-4589-9F01-ECEFBC79FE16}" srcOrd="0" destOrd="2" presId="urn:microsoft.com/office/officeart/2005/8/layout/hList6"/>
    <dgm:cxn modelId="{DAE382FA-AE91-FB4F-BE01-C15196BC4625}" type="presOf" srcId="{A10AF728-8C53-1046-A38C-C3DE2A81C402}" destId="{F0E037D3-D043-4582-9A82-2138C07997C2}" srcOrd="0" destOrd="5" presId="urn:microsoft.com/office/officeart/2005/8/layout/hList6"/>
    <dgm:cxn modelId="{1F7607F1-BBEF-4849-9F11-B4CA1EE90DB9}" srcId="{2F1ED602-20BF-47C5-86B9-45CDC7C0E8C8}" destId="{B4483C6B-7BD7-0944-9197-73EE9488A45C}" srcOrd="3" destOrd="0" parTransId="{E8C7A168-606F-C942-8ED3-7AE60AB62126}" sibTransId="{DDE0310A-63B1-364F-A738-63E2E80D8929}"/>
    <dgm:cxn modelId="{F1BC16CA-B911-CF43-BF3C-0A2FF3CADAB5}" type="presOf" srcId="{FB9B8F2F-13B9-49D6-80B5-E693FC3184B0}" destId="{3DEF4FB6-FCDE-45FB-80C7-080A99B371C6}" srcOrd="0" destOrd="0" presId="urn:microsoft.com/office/officeart/2005/8/layout/hList6"/>
    <dgm:cxn modelId="{102CE2BE-86F3-3C4D-8FBD-EF7B0EB8E50D}" type="presParOf" srcId="{3DEF4FB6-FCDE-45FB-80C7-080A99B371C6}" destId="{21601BEB-2166-4589-9F01-ECEFBC79FE16}" srcOrd="0" destOrd="0" presId="urn:microsoft.com/office/officeart/2005/8/layout/hList6"/>
    <dgm:cxn modelId="{4F36D32A-6E03-EC4E-98A6-81DE91D88951}" type="presParOf" srcId="{3DEF4FB6-FCDE-45FB-80C7-080A99B371C6}" destId="{83684B21-EE8F-4FA2-9613-9061B20BEB6E}" srcOrd="1" destOrd="0" presId="urn:microsoft.com/office/officeart/2005/8/layout/hList6"/>
    <dgm:cxn modelId="{A3C5D1A2-B3CA-554E-AC12-6782C76CEBFF}" type="presParOf" srcId="{3DEF4FB6-FCDE-45FB-80C7-080A99B371C6}" destId="{F0E037D3-D043-4582-9A82-2138C07997C2}" srcOrd="2" destOrd="0" presId="urn:microsoft.com/office/officeart/2005/8/layout/hList6"/>
    <dgm:cxn modelId="{F242609A-DE89-9942-824A-F908A42A7891}" type="presParOf" srcId="{3DEF4FB6-FCDE-45FB-80C7-080A99B371C6}" destId="{3E86BB71-E117-421F-8DB9-1559CA8B2710}" srcOrd="3" destOrd="0" presId="urn:microsoft.com/office/officeart/2005/8/layout/hList6"/>
    <dgm:cxn modelId="{33F8AED6-37F6-5040-B851-C1EC5031F3CD}" type="presParOf" srcId="{3DEF4FB6-FCDE-45FB-80C7-080A99B371C6}" destId="{01121C9A-D959-4632-BC29-E8319609CA27}" srcOrd="4" destOrd="0" presId="urn:microsoft.com/office/officeart/2005/8/layout/hList6"/>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30753003-CBD8-4813-B8DF-66CFA589F7BF}">
      <dsp:nvSpPr>
        <dsp:cNvPr id="0" name=""/>
        <dsp:cNvSpPr/>
      </dsp:nvSpPr>
      <dsp:spPr>
        <a:xfrm rot="10800000">
          <a:off x="0" y="0"/>
          <a:ext cx="3692315" cy="919018"/>
        </a:xfrm>
        <a:prstGeom prst="trapezoid">
          <a:avLst>
            <a:gd name="adj" fmla="val 50221"/>
          </a:avLst>
        </a:prstGeom>
        <a:solidFill>
          <a:srgbClr val="36455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lvl="0" algn="ctr" defTabSz="622300">
            <a:lnSpc>
              <a:spcPct val="90000"/>
            </a:lnSpc>
            <a:spcBef>
              <a:spcPct val="0"/>
            </a:spcBef>
            <a:spcAft>
              <a:spcPct val="35000"/>
            </a:spcAft>
          </a:pPr>
          <a:r>
            <a:rPr lang="en-US" sz="1400" b="1" kern="1200" dirty="0" smtClean="0">
              <a:solidFill>
                <a:schemeClr val="bg1"/>
              </a:solidFill>
              <a:latin typeface="Arial" charset="0"/>
              <a:ea typeface="Arial" charset="0"/>
              <a:cs typeface="Arial" charset="0"/>
            </a:rPr>
            <a:t>Awareness</a:t>
          </a:r>
          <a:endParaRPr lang="en-US" sz="1400" b="1" kern="1200" dirty="0">
            <a:solidFill>
              <a:schemeClr val="bg1"/>
            </a:solidFill>
            <a:latin typeface="Arial" charset="0"/>
            <a:ea typeface="Arial" charset="0"/>
            <a:cs typeface="Arial" charset="0"/>
          </a:endParaRPr>
        </a:p>
      </dsp:txBody>
      <dsp:txXfrm rot="-10800000">
        <a:off x="646155" y="0"/>
        <a:ext cx="2400004" cy="919018"/>
      </dsp:txXfrm>
    </dsp:sp>
    <dsp:sp modelId="{26DFE9CE-7E76-4DAD-9DB6-70D2F6621B92}">
      <dsp:nvSpPr>
        <dsp:cNvPr id="0" name=""/>
        <dsp:cNvSpPr/>
      </dsp:nvSpPr>
      <dsp:spPr>
        <a:xfrm rot="10800000">
          <a:off x="461539" y="919017"/>
          <a:ext cx="2769236" cy="919018"/>
        </a:xfrm>
        <a:prstGeom prst="trapezoid">
          <a:avLst>
            <a:gd name="adj" fmla="val 50221"/>
          </a:avLst>
        </a:prstGeom>
        <a:solidFill>
          <a:srgbClr val="328BC3"/>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lvl="0" algn="ctr" defTabSz="622300">
            <a:lnSpc>
              <a:spcPct val="90000"/>
            </a:lnSpc>
            <a:spcBef>
              <a:spcPct val="0"/>
            </a:spcBef>
            <a:spcAft>
              <a:spcPct val="35000"/>
            </a:spcAft>
          </a:pPr>
          <a:r>
            <a:rPr lang="en-US" sz="1400" b="1" kern="1200" dirty="0" smtClean="0">
              <a:solidFill>
                <a:schemeClr val="bg1"/>
              </a:solidFill>
              <a:latin typeface="Arial" charset="0"/>
              <a:ea typeface="Arial" charset="0"/>
              <a:cs typeface="Arial" charset="0"/>
            </a:rPr>
            <a:t>Interest</a:t>
          </a:r>
          <a:endParaRPr lang="en-US" sz="1400" b="1" kern="1200" dirty="0">
            <a:solidFill>
              <a:schemeClr val="bg1"/>
            </a:solidFill>
            <a:latin typeface="Arial" charset="0"/>
            <a:ea typeface="Arial" charset="0"/>
            <a:cs typeface="Arial" charset="0"/>
          </a:endParaRPr>
        </a:p>
      </dsp:txBody>
      <dsp:txXfrm rot="-10800000">
        <a:off x="946155" y="919017"/>
        <a:ext cx="1800003" cy="919018"/>
      </dsp:txXfrm>
    </dsp:sp>
    <dsp:sp modelId="{F4BFC059-EB51-41E3-B751-B7CF753D7BBD}">
      <dsp:nvSpPr>
        <dsp:cNvPr id="0" name=""/>
        <dsp:cNvSpPr/>
      </dsp:nvSpPr>
      <dsp:spPr>
        <a:xfrm rot="10800000">
          <a:off x="923078" y="1838036"/>
          <a:ext cx="1846157" cy="919018"/>
        </a:xfrm>
        <a:prstGeom prst="trapezoid">
          <a:avLst>
            <a:gd name="adj" fmla="val 50221"/>
          </a:avLst>
        </a:prstGeom>
        <a:solidFill>
          <a:srgbClr val="09B3DB"/>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lvl="0" algn="ctr" defTabSz="622300">
            <a:lnSpc>
              <a:spcPct val="90000"/>
            </a:lnSpc>
            <a:spcBef>
              <a:spcPct val="0"/>
            </a:spcBef>
            <a:spcAft>
              <a:spcPct val="35000"/>
            </a:spcAft>
          </a:pPr>
          <a:r>
            <a:rPr lang="en-US" sz="1400" b="1" kern="1200" dirty="0" smtClean="0">
              <a:solidFill>
                <a:schemeClr val="bg1"/>
              </a:solidFill>
              <a:latin typeface="Arial" charset="0"/>
              <a:ea typeface="Arial" charset="0"/>
              <a:cs typeface="Arial" charset="0"/>
            </a:rPr>
            <a:t>Desire</a:t>
          </a:r>
          <a:endParaRPr lang="en-US" sz="1400" b="1" kern="1200" dirty="0">
            <a:solidFill>
              <a:schemeClr val="bg1"/>
            </a:solidFill>
            <a:latin typeface="Arial" charset="0"/>
            <a:ea typeface="Arial" charset="0"/>
            <a:cs typeface="Arial" charset="0"/>
          </a:endParaRPr>
        </a:p>
      </dsp:txBody>
      <dsp:txXfrm rot="-10800000">
        <a:off x="1246156" y="1838036"/>
        <a:ext cx="1200002" cy="919018"/>
      </dsp:txXfrm>
    </dsp:sp>
    <dsp:sp modelId="{5C2BDB5C-E264-455C-8536-39439D06EBB8}">
      <dsp:nvSpPr>
        <dsp:cNvPr id="0" name=""/>
        <dsp:cNvSpPr/>
      </dsp:nvSpPr>
      <dsp:spPr>
        <a:xfrm rot="10800000">
          <a:off x="1384618" y="2757053"/>
          <a:ext cx="923078" cy="919018"/>
        </a:xfrm>
        <a:prstGeom prst="trapezoid">
          <a:avLst/>
        </a:prstGeom>
        <a:solidFill>
          <a:srgbClr val="00E4AB"/>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lvl="0" algn="ctr" defTabSz="622300">
            <a:lnSpc>
              <a:spcPct val="90000"/>
            </a:lnSpc>
            <a:spcBef>
              <a:spcPct val="0"/>
            </a:spcBef>
            <a:spcAft>
              <a:spcPct val="35000"/>
            </a:spcAft>
          </a:pPr>
          <a:r>
            <a:rPr lang="en-US" sz="1400" b="1" kern="1200" dirty="0" smtClean="0">
              <a:solidFill>
                <a:schemeClr val="bg1"/>
              </a:solidFill>
              <a:latin typeface="Arial" charset="0"/>
              <a:ea typeface="Arial" charset="0"/>
              <a:cs typeface="Arial" charset="0"/>
            </a:rPr>
            <a:t>Action</a:t>
          </a:r>
          <a:endParaRPr lang="en-US" sz="1400" b="1" kern="1200" dirty="0">
            <a:solidFill>
              <a:schemeClr val="bg1"/>
            </a:solidFill>
            <a:latin typeface="Arial" charset="0"/>
            <a:ea typeface="Arial" charset="0"/>
            <a:cs typeface="Arial" charset="0"/>
          </a:endParaRPr>
        </a:p>
      </dsp:txBody>
      <dsp:txXfrm rot="-10800000">
        <a:off x="1537788" y="2909549"/>
        <a:ext cx="616738" cy="76652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1601BEB-2166-4589-9F01-ECEFBC79FE16}">
      <dsp:nvSpPr>
        <dsp:cNvPr id="0" name=""/>
        <dsp:cNvSpPr/>
      </dsp:nvSpPr>
      <dsp:spPr>
        <a:xfrm rot="16200000">
          <a:off x="-547612" y="547612"/>
          <a:ext cx="4571999" cy="3476773"/>
        </a:xfrm>
        <a:prstGeom prst="flowChartManualOperation">
          <a:avLst/>
        </a:prstGeom>
        <a:solidFill>
          <a:srgbClr val="36455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77800" tIns="0" rIns="177800" bIns="0" numCol="1" spcCol="1270" anchor="t" anchorCtr="0">
          <a:noAutofit/>
        </a:bodyPr>
        <a:lstStyle/>
        <a:p>
          <a:pPr lvl="0" algn="l" defTabSz="1244600">
            <a:lnSpc>
              <a:spcPct val="90000"/>
            </a:lnSpc>
            <a:spcBef>
              <a:spcPct val="0"/>
            </a:spcBef>
            <a:spcAft>
              <a:spcPct val="35000"/>
            </a:spcAft>
          </a:pPr>
          <a:r>
            <a:rPr lang="en-US" sz="2800" kern="1200" dirty="0" smtClean="0">
              <a:latin typeface="Arial" charset="0"/>
              <a:ea typeface="Arial" charset="0"/>
              <a:cs typeface="Arial" charset="0"/>
            </a:rPr>
            <a:t>Buyer Persona 1</a:t>
          </a:r>
          <a:endParaRPr lang="en-US" sz="28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1</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2</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3</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4</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5</a:t>
          </a:r>
          <a:endParaRPr lang="en-US" sz="2400" kern="1200" dirty="0">
            <a:latin typeface="Arial" charset="0"/>
            <a:ea typeface="Arial" charset="0"/>
            <a:cs typeface="Arial" charset="0"/>
          </a:endParaRPr>
        </a:p>
      </dsp:txBody>
      <dsp:txXfrm rot="5400000">
        <a:off x="1" y="914399"/>
        <a:ext cx="3476773" cy="2743199"/>
      </dsp:txXfrm>
    </dsp:sp>
    <dsp:sp modelId="{F0E037D3-D043-4582-9A82-2138C07997C2}">
      <dsp:nvSpPr>
        <dsp:cNvPr id="0" name=""/>
        <dsp:cNvSpPr/>
      </dsp:nvSpPr>
      <dsp:spPr>
        <a:xfrm rot="16200000">
          <a:off x="3191256" y="547612"/>
          <a:ext cx="4571999" cy="3476773"/>
        </a:xfrm>
        <a:prstGeom prst="flowChartManualOperation">
          <a:avLst/>
        </a:prstGeom>
        <a:solidFill>
          <a:srgbClr val="328BC3"/>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77800" tIns="0" rIns="177800" bIns="0" numCol="1" spcCol="1270" anchor="t" anchorCtr="0">
          <a:noAutofit/>
        </a:bodyPr>
        <a:lstStyle/>
        <a:p>
          <a:pPr lvl="0" algn="l" defTabSz="1244600">
            <a:lnSpc>
              <a:spcPct val="90000"/>
            </a:lnSpc>
            <a:spcBef>
              <a:spcPct val="0"/>
            </a:spcBef>
            <a:spcAft>
              <a:spcPct val="35000"/>
            </a:spcAft>
          </a:pPr>
          <a:r>
            <a:rPr lang="en-US" sz="2800" kern="1200" dirty="0" smtClean="0">
              <a:latin typeface="Arial" charset="0"/>
              <a:ea typeface="Arial" charset="0"/>
              <a:cs typeface="Arial" charset="0"/>
            </a:rPr>
            <a:t>Buyer Persona 2</a:t>
          </a:r>
          <a:endParaRPr lang="en-US" sz="28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1</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2</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3</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4</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5</a:t>
          </a:r>
          <a:endParaRPr lang="en-US" sz="2400" kern="1200" dirty="0">
            <a:latin typeface="Arial" charset="0"/>
            <a:ea typeface="Arial" charset="0"/>
            <a:cs typeface="Arial" charset="0"/>
          </a:endParaRPr>
        </a:p>
      </dsp:txBody>
      <dsp:txXfrm rot="5400000">
        <a:off x="3738869" y="914399"/>
        <a:ext cx="3476773" cy="2743199"/>
      </dsp:txXfrm>
    </dsp:sp>
    <dsp:sp modelId="{01121C9A-D959-4632-BC29-E8319609CA27}">
      <dsp:nvSpPr>
        <dsp:cNvPr id="0" name=""/>
        <dsp:cNvSpPr/>
      </dsp:nvSpPr>
      <dsp:spPr>
        <a:xfrm rot="16200000">
          <a:off x="6928788" y="547612"/>
          <a:ext cx="4571999" cy="3476773"/>
        </a:xfrm>
        <a:prstGeom prst="flowChartManualOperation">
          <a:avLst/>
        </a:prstGeom>
        <a:solidFill>
          <a:srgbClr val="09B3DB"/>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77800" tIns="0" rIns="177800" bIns="0" numCol="1" spcCol="1270" anchor="t" anchorCtr="0">
          <a:noAutofit/>
        </a:bodyPr>
        <a:lstStyle/>
        <a:p>
          <a:pPr lvl="0" algn="l" defTabSz="1244600">
            <a:lnSpc>
              <a:spcPct val="90000"/>
            </a:lnSpc>
            <a:spcBef>
              <a:spcPct val="0"/>
            </a:spcBef>
            <a:spcAft>
              <a:spcPct val="35000"/>
            </a:spcAft>
          </a:pPr>
          <a:r>
            <a:rPr lang="en-US" sz="2800" kern="1200" dirty="0" smtClean="0">
              <a:latin typeface="Arial" charset="0"/>
              <a:ea typeface="Arial" charset="0"/>
              <a:cs typeface="Arial" charset="0"/>
            </a:rPr>
            <a:t>Buyer Persona 3</a:t>
          </a:r>
          <a:endParaRPr lang="en-US" sz="28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1</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2</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3</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4</a:t>
          </a:r>
          <a:endParaRPr lang="en-US" sz="2400" kern="1200" dirty="0">
            <a:latin typeface="Arial" charset="0"/>
            <a:ea typeface="Arial" charset="0"/>
            <a:cs typeface="Arial" charset="0"/>
          </a:endParaRPr>
        </a:p>
        <a:p>
          <a:pPr marL="228600" lvl="1" indent="-228600" algn="l" defTabSz="1066800">
            <a:lnSpc>
              <a:spcPct val="90000"/>
            </a:lnSpc>
            <a:spcBef>
              <a:spcPct val="0"/>
            </a:spcBef>
            <a:spcAft>
              <a:spcPct val="15000"/>
            </a:spcAft>
            <a:buChar char="••"/>
          </a:pPr>
          <a:r>
            <a:rPr lang="en-US" sz="2400" kern="1200" dirty="0" smtClean="0">
              <a:latin typeface="Arial" charset="0"/>
              <a:ea typeface="Arial" charset="0"/>
              <a:cs typeface="Arial" charset="0"/>
            </a:rPr>
            <a:t>Topic 5</a:t>
          </a:r>
          <a:endParaRPr lang="en-US" sz="2400" kern="1200" dirty="0">
            <a:latin typeface="Arial" charset="0"/>
            <a:ea typeface="Arial" charset="0"/>
            <a:cs typeface="Arial" charset="0"/>
          </a:endParaRPr>
        </a:p>
      </dsp:txBody>
      <dsp:txXfrm rot="5400000">
        <a:off x="7476401" y="914399"/>
        <a:ext cx="3476773" cy="2743199"/>
      </dsp:txXfrm>
    </dsp:sp>
  </dsp:spTree>
</dsp:drawing>
</file>

<file path=ppt/diagrams/layout1.xml><?xml version="1.0" encoding="utf-8"?>
<dgm:layoutDef xmlns:dgm="http://schemas.openxmlformats.org/drawingml/2006/diagram" xmlns:a="http://schemas.openxmlformats.org/drawingml/2006/main" uniqueId="urn:microsoft.com/office/officeart/2005/8/layout/pyramid3">
  <dgm:title val=""/>
  <dgm:desc val=""/>
  <dgm:catLst>
    <dgm:cat type="pyramid" pri="2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pyra">
          <dgm:param type="linDir" val="fromT"/>
          <dgm:param type="txDir" val="fromT"/>
          <dgm:param type="pyraAcctPos" val="aft"/>
          <dgm:param type="pyraAcctTxMar" val="step"/>
          <dgm:param type="pyraAcctBkgdNode" val="acctBkgd"/>
          <dgm:param type="pyraAcctTxNode" val="acctTx"/>
          <dgm:param type="pyraLvlNode" val="level"/>
        </dgm:alg>
      </dgm:if>
      <dgm:else name="Name3">
        <dgm:alg type="pyra">
          <dgm:param type="linDir" val="fromT"/>
          <dgm:param type="txDir" val="fromT"/>
          <dgm:param type="pyraAcctPos" val="bef"/>
          <dgm:param type="pyraAcctTxMar" val="step"/>
          <dgm:param type="pyraAcctBkgdNode" val="acctBkgd"/>
          <dgm:param type="pyraAcctTxNode" val="acctTx"/>
          <dgm:param type="pyraLvlNode" val="level"/>
        </dgm:alg>
      </dgm:else>
    </dgm:choose>
    <dgm:shape xmlns:r="http://schemas.openxmlformats.org/officeDocument/2006/relationships" r:blip="">
      <dgm:adjLst/>
    </dgm:shape>
    <dgm:presOf/>
    <dgm:choose name="Name4">
      <dgm:if name="Name5" axis="root des" ptType="all node" func="maxDepth" op="gte" val="2">
        <dgm:constrLst>
          <dgm:constr type="primFontSz" for="des" forName="levelTx" op="equ"/>
          <dgm:constr type="secFontSz" for="des" forName="acctTx" op="equ"/>
          <dgm:constr type="pyraAcctRatio" val="0.32"/>
        </dgm:constrLst>
      </dgm:if>
      <dgm:else name="Name6">
        <dgm:constrLst>
          <dgm:constr type="primFontSz" for="des" forName="levelTx" op="equ"/>
          <dgm:constr type="secFontSz" for="des" forName="acctTx" op="equ"/>
          <dgm:constr type="pyraAcctRatio"/>
        </dgm:constrLst>
      </dgm:else>
    </dgm:choose>
    <dgm:ruleLst/>
    <dgm:forEach name="Name7" axis="ch" ptType="node">
      <dgm:layoutNode name="Name8">
        <dgm:alg type="composite">
          <dgm:param type="horzAlign" val="none"/>
        </dgm:alg>
        <dgm:shape xmlns:r="http://schemas.openxmlformats.org/officeDocument/2006/relationships" r:blip="">
          <dgm:adjLst/>
        </dgm:shape>
        <dgm:presOf/>
        <dgm:choose name="Name9">
          <dgm:if name="Name10" axis="self" ptType="node" func="revPos" op="equ" val="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dgm:constr type="h" for="ch" forName="levelTx" refType="h" refFor="ch" refForName="level"/>
            </dgm:constrLst>
          </dgm:if>
          <dgm:else name="Name11">
            <dgm:constrLst>
              <dgm:constr type="ctrX" for="ch" forName="acctBkgd" val="1"/>
              <dgm:constr type="ctrY" for="ch" forName="acctBkgd" val="1"/>
              <dgm:constr type="w" for="ch" forName="acctBkgd" val="1"/>
              <dgm:constr type="h" for="ch" forName="acctBkgd" val="1"/>
              <dgm:constr type="ctrX" for="ch" forName="acctTx" val="1"/>
              <dgm:constr type="ctrY" for="ch" forName="acctTx" val="1"/>
              <dgm:constr type="w" for="ch" forName="acctTx" val="1"/>
              <dgm:constr type="h" for="ch" forName="acctTx" val="1"/>
              <dgm:constr type="ctrX" for="ch" forName="level" val="1"/>
              <dgm:constr type="ctrY" for="ch" forName="level" val="1"/>
              <dgm:constr type="w" for="ch" forName="level" val="1"/>
              <dgm:constr type="h" for="ch" forName="level" val="1"/>
              <dgm:constr type="ctrX" for="ch" forName="levelTx" refType="ctrX" refFor="ch" refForName="level"/>
              <dgm:constr type="ctrY" for="ch" forName="levelTx" refType="ctrY" refFor="ch" refForName="level"/>
              <dgm:constr type="w" for="ch" forName="levelTx" refType="w" refFor="ch" refForName="level" fact="0.65"/>
              <dgm:constr type="h" for="ch" forName="levelTx" refType="h" refFor="ch" refForName="level"/>
            </dgm:constrLst>
          </dgm:else>
        </dgm:choose>
        <dgm:ruleLst/>
        <dgm:choose name="Name12">
          <dgm:if name="Name13" axis="ch" ptType="node" func="cnt" op="gte" val="1">
            <dgm:layoutNode name="acctBkgd" styleLbl="alignAcc1">
              <dgm:alg type="sp"/>
              <dgm:shape xmlns:r="http://schemas.openxmlformats.org/officeDocument/2006/relationships" type="nonIsoscelesTrapezoid" r:blip="">
                <dgm:adjLst/>
              </dgm:shape>
              <dgm:presOf axis="des" ptType="node"/>
              <dgm:constrLst/>
              <dgm:ruleLst/>
            </dgm:layoutNode>
            <dgm:layoutNode name="acctTx" styleLbl="alignAcc1">
              <dgm:varLst>
                <dgm:bulletEnabled val="1"/>
              </dgm:varLst>
              <dgm:alg type="tx">
                <dgm:param type="stBulletLvl" val="1"/>
                <dgm:param type="txAnchorVertCh" val="t"/>
              </dgm:alg>
              <dgm:shape xmlns:r="http://schemas.openxmlformats.org/officeDocument/2006/relationships" type="nonIsoscelesTrapezoid" r:blip="" hideGeom="1">
                <dgm:adjLst/>
              </dgm:shape>
              <dgm:presOf axis="des" ptType="node"/>
              <dgm:constrLst>
                <dgm:constr type="secFontSz" val="65"/>
                <dgm:constr type="primFontSz" refType="secFontSz"/>
                <dgm:constr type="tMarg" refType="secFontSz" fact="0.3"/>
                <dgm:constr type="bMarg" refType="secFontSz" fact="0.3"/>
                <dgm:constr type="lMarg" refType="secFontSz" fact="0.3"/>
                <dgm:constr type="rMarg" refType="secFontSz" fact="0.3"/>
              </dgm:constrLst>
              <dgm:ruleLst>
                <dgm:rule type="secFontSz" val="5" fact="NaN" max="NaN"/>
              </dgm:ruleLst>
            </dgm:layoutNode>
          </dgm:if>
          <dgm:else name="Name14"/>
        </dgm:choose>
        <dgm:layoutNode name="level">
          <dgm:varLst>
            <dgm:chMax val="1"/>
            <dgm:bulletEnabled val="1"/>
          </dgm:varLst>
          <dgm:alg type="sp"/>
          <dgm:shape xmlns:r="http://schemas.openxmlformats.org/officeDocument/2006/relationships" type="trapezoid" r:blip="">
            <dgm:adjLst/>
          </dgm:shape>
          <dgm:presOf axis="self"/>
          <dgm:constrLst>
            <dgm:constr type="h" val="500"/>
            <dgm:constr type="w" val="1"/>
          </dgm:constrLst>
          <dgm:ruleLst/>
        </dgm:layoutNode>
        <dgm:layoutNode name="levelTx" styleLbl="revTx">
          <dgm:varLst>
            <dgm:chMax val="1"/>
            <dgm:bulletEnabled val="1"/>
          </dgm:varLst>
          <dgm:alg type="tx"/>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 type="primFontSz" val="65"/>
          </dgm:constrLst>
          <dgm:ruleLst>
            <dgm:rule type="primFontSz" val="5" fact="NaN" max="NaN"/>
          </dgm:ruleLst>
        </dgm:layoutNode>
      </dgm:layoutNode>
    </dgm:forEach>
  </dgm:layoutNode>
</dgm:layoutDef>
</file>

<file path=ppt/diagrams/layout2.xml><?xml version="1.0" encoding="utf-8"?>
<dgm:layoutDef xmlns:dgm="http://schemas.openxmlformats.org/drawingml/2006/diagram" xmlns:a="http://schemas.openxmlformats.org/drawingml/2006/main" uniqueId="urn:microsoft.com/office/officeart/2005/8/layout/hList6">
  <dgm:title val=""/>
  <dgm:desc val=""/>
  <dgm:catLst>
    <dgm:cat type="list" pri="18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ptType="node" refType="h"/>
      <dgm:constr type="w" for="ch" ptType="node" refType="w"/>
      <dgm:constr type="primFontSz" for="ch" ptType="node" op="equ"/>
      <dgm:constr type="w" for="ch" forName="sibTrans" refType="w" fact="0.075"/>
    </dgm:constrLst>
    <dgm:ruleLst/>
    <dgm:forEach name="nodesForEach" axis="ch" ptType="node">
      <dgm:layoutNode name="node">
        <dgm:varLst>
          <dgm:bulletEnabled val="1"/>
        </dgm:varLst>
        <dgm:alg type="tx"/>
        <dgm:choose name="Name4">
          <dgm:if name="Name5" func="var" arg="dir" op="equ" val="norm">
            <dgm:shape xmlns:r="http://schemas.openxmlformats.org/officeDocument/2006/relationships" rot="-90" type="flowChartManualOperation" r:blip="">
              <dgm:adjLst/>
            </dgm:shape>
          </dgm:if>
          <dgm:else name="Name6">
            <dgm:shape xmlns:r="http://schemas.openxmlformats.org/officeDocument/2006/relationships" rot="90" type="flowChartManualOperation" r:blip="">
              <dgm:adjLst/>
            </dgm:shape>
          </dgm:else>
        </dgm:choose>
        <dgm:presOf axis="desOrSelf" ptType="node"/>
        <dgm:constrLst>
          <dgm:constr type="primFontSz" val="65"/>
          <dgm:constr type="tMarg"/>
          <dgm:constr type="bMarg"/>
          <dgm:constr type="lMarg" refType="primFontSz" fact="0.5"/>
          <dgm:constr type="rMarg" refType="lMarg"/>
        </dgm:constrLst>
        <dgm:ruleLst>
          <dgm:rule type="primFontSz" val="5" fact="NaN" max="NaN"/>
        </dgm:ruleLst>
      </dgm:layoutNode>
      <dgm:forEach name="sibTransForEach"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CA53508-06A2-2943-B28E-EED41972685E}" type="datetimeFigureOut">
              <a:rPr lang="en-US" smtClean="0"/>
              <a:t>4/12/2021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A870D63-ABEE-CD41-8767-7387BA009000}" type="slidenum">
              <a:rPr lang="en-US" smtClean="0"/>
              <a:t>‹#›</a:t>
            </a:fld>
            <a:endParaRPr lang="en-US"/>
          </a:p>
        </p:txBody>
      </p:sp>
    </p:spTree>
    <p:extLst>
      <p:ext uri="{BB962C8B-B14F-4D97-AF65-F5344CB8AC3E}">
        <p14:creationId xmlns:p14="http://schemas.microsoft.com/office/powerpoint/2010/main" val="189479385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fld id="{2C10AC50-B4EA-427A-BFA8-234E5BF495FE}" type="slidenum">
              <a:rPr lang="en-GB" smtClean="0"/>
              <a:t>4</a:t>
            </a:fld>
            <a:endParaRPr lang="en-GB"/>
          </a:p>
        </p:txBody>
      </p:sp>
    </p:spTree>
    <p:extLst>
      <p:ext uri="{BB962C8B-B14F-4D97-AF65-F5344CB8AC3E}">
        <p14:creationId xmlns:p14="http://schemas.microsoft.com/office/powerpoint/2010/main" val="76531962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fld id="{2C10AC50-B4EA-427A-BFA8-234E5BF495FE}" type="slidenum">
              <a:rPr lang="en-GB" smtClean="0"/>
              <a:t>10</a:t>
            </a:fld>
            <a:endParaRPr lang="en-GB"/>
          </a:p>
        </p:txBody>
      </p:sp>
    </p:spTree>
    <p:extLst>
      <p:ext uri="{BB962C8B-B14F-4D97-AF65-F5344CB8AC3E}">
        <p14:creationId xmlns:p14="http://schemas.microsoft.com/office/powerpoint/2010/main" val="19426570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41B69083-B4DC-B844-BE50-752F17E6DBB9}" type="datetimeFigureOut">
              <a:rPr lang="en-US" smtClean="0"/>
              <a:t>4/12/2021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A9DC56-E526-6745-AF46-545BEDCCBFD0}"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1B69083-B4DC-B844-BE50-752F17E6DBB9}" type="datetimeFigureOut">
              <a:rPr lang="en-US" smtClean="0"/>
              <a:t>4/12/2021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A9DC56-E526-6745-AF46-545BEDCCBFD0}"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1B69083-B4DC-B844-BE50-752F17E6DBB9}" type="datetimeFigureOut">
              <a:rPr lang="en-US" smtClean="0"/>
              <a:t>4/12/2021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A9DC56-E526-6745-AF46-545BEDCCBFD0}" type="slidenum">
              <a:rPr lang="en-US" smtClean="0"/>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Content - One Column Layout">
    <p:spTree>
      <p:nvGrpSpPr>
        <p:cNvPr id="1" name=""/>
        <p:cNvGrpSpPr/>
        <p:nvPr/>
      </p:nvGrpSpPr>
      <p:grpSpPr>
        <a:xfrm>
          <a:off x="0" y="0"/>
          <a:ext cx="0" cy="0"/>
          <a:chOff x="0" y="0"/>
          <a:chExt cx="0" cy="0"/>
        </a:xfrm>
      </p:grpSpPr>
      <p:sp>
        <p:nvSpPr>
          <p:cNvPr id="3" name="Title 2"/>
          <p:cNvSpPr>
            <a:spLocks noGrp="1"/>
          </p:cNvSpPr>
          <p:nvPr>
            <p:ph type="title" hasCustomPrompt="1"/>
          </p:nvPr>
        </p:nvSpPr>
        <p:spPr/>
        <p:txBody>
          <a:bodyPr/>
          <a:lstStyle/>
          <a:p>
            <a:r>
              <a:rPr lang="en-US" dirty="0" smtClean="0"/>
              <a:t>Slide Title</a:t>
            </a:r>
            <a:endParaRPr lang="en-US" dirty="0"/>
          </a:p>
        </p:txBody>
      </p:sp>
      <p:sp>
        <p:nvSpPr>
          <p:cNvPr id="10" name="Text Placeholder 9"/>
          <p:cNvSpPr>
            <a:spLocks noGrp="1"/>
          </p:cNvSpPr>
          <p:nvPr>
            <p:ph type="body" sz="quarter" idx="10"/>
          </p:nvPr>
        </p:nvSpPr>
        <p:spPr>
          <a:xfrm>
            <a:off x="681116" y="1370914"/>
            <a:ext cx="10902538" cy="4498975"/>
          </a:xfr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2" name="TextBox 1"/>
          <p:cNvSpPr txBox="1"/>
          <p:nvPr userDrawn="1"/>
        </p:nvSpPr>
        <p:spPr>
          <a:xfrm>
            <a:off x="11214100" y="6210300"/>
            <a:ext cx="914400" cy="914400"/>
          </a:xfrm>
          <a:prstGeom prst="rect">
            <a:avLst/>
          </a:prstGeom>
        </p:spPr>
        <p:txBody>
          <a:bodyPr vert="horz" wrap="none" lIns="91440" tIns="45720" rIns="91440" bIns="45720" rtlCol="0" anchor="t">
            <a:normAutofit/>
          </a:bodyPr>
          <a:lstStyle/>
          <a:p>
            <a:endParaRPr lang="en-US" dirty="0" smtClean="0">
              <a:solidFill>
                <a:srgbClr val="535353"/>
              </a:solidFill>
            </a:endParaRPr>
          </a:p>
        </p:txBody>
      </p:sp>
    </p:spTree>
    <p:extLst>
      <p:ext uri="{BB962C8B-B14F-4D97-AF65-F5344CB8AC3E}">
        <p14:creationId xmlns:p14="http://schemas.microsoft.com/office/powerpoint/2010/main" val="745774945"/>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1B69083-B4DC-B844-BE50-752F17E6DBB9}" type="datetimeFigureOut">
              <a:rPr lang="en-US" smtClean="0"/>
              <a:t>4/12/2021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A9DC56-E526-6745-AF46-545BEDCCBFD0}"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1B69083-B4DC-B844-BE50-752F17E6DBB9}" type="datetimeFigureOut">
              <a:rPr lang="en-US" smtClean="0"/>
              <a:t>4/12/2021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A9DC56-E526-6745-AF46-545BEDCCBFD0}"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41B69083-B4DC-B844-BE50-752F17E6DBB9}" type="datetimeFigureOut">
              <a:rPr lang="en-US" smtClean="0"/>
              <a:t>4/12/2021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5A9DC56-E526-6745-AF46-545BEDCCBFD0}"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41B69083-B4DC-B844-BE50-752F17E6DBB9}" type="datetimeFigureOut">
              <a:rPr lang="en-US" smtClean="0"/>
              <a:t>4/12/2021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5A9DC56-E526-6745-AF46-545BEDCCBFD0}"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41B69083-B4DC-B844-BE50-752F17E6DBB9}" type="datetimeFigureOut">
              <a:rPr lang="en-US" smtClean="0"/>
              <a:t>4/12/2021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5A9DC56-E526-6745-AF46-545BEDCCBFD0}"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1B69083-B4DC-B844-BE50-752F17E6DBB9}" type="datetimeFigureOut">
              <a:rPr lang="en-US" smtClean="0"/>
              <a:t>4/12/2021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5A9DC56-E526-6745-AF46-545BEDCCBFD0}"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1B69083-B4DC-B844-BE50-752F17E6DBB9}" type="datetimeFigureOut">
              <a:rPr lang="en-US" smtClean="0"/>
              <a:t>4/12/2021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5A9DC56-E526-6745-AF46-545BEDCCBFD0}"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1B69083-B4DC-B844-BE50-752F17E6DBB9}" type="datetimeFigureOut">
              <a:rPr lang="en-US" smtClean="0"/>
              <a:t>4/12/2021</a:t>
            </a:fld>
            <a:endParaRPr lang="en-US"/>
          </a:p>
        </p:txBody>
      </p:sp>
      <p:sp>
        <p:nvSpPr>
          <p:cNvPr id="6" name="Footer Placeholder 5"/>
          <p:cNvSpPr>
            <a:spLocks noGrp="1"/>
          </p:cNvSpPr>
          <p:nvPr>
            <p:ph type="ftr" sz="quarter" idx="11"/>
          </p:nvPr>
        </p:nvSpPr>
        <p:spPr/>
        <p:txBody>
          <a:bodyPr/>
          <a:lstStyle/>
          <a:p>
            <a:r>
              <a:rPr lang="en-US" smtClean="0"/>
              <a:t>
              </a:t>
            </a:r>
            <a:endParaRPr lang="en-US" dirty="0"/>
          </a:p>
        </p:txBody>
      </p:sp>
      <p:sp>
        <p:nvSpPr>
          <p:cNvPr id="7" name="Slide Number Placeholder 6"/>
          <p:cNvSpPr>
            <a:spLocks noGrp="1"/>
          </p:cNvSpPr>
          <p:nvPr>
            <p:ph type="sldNum" sz="quarter" idx="12"/>
          </p:nvPr>
        </p:nvSpPr>
        <p:spPr/>
        <p:txBody>
          <a:bodyPr/>
          <a:lstStyle/>
          <a:p>
            <a:fld id="{55A9DC56-E526-6745-AF46-545BEDCCBFD0}"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1B69083-B4DC-B844-BE50-752F17E6DBB9}" type="datetimeFigureOut">
              <a:rPr lang="en-US" smtClean="0"/>
              <a:t>4/12/2021</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A9DC56-E526-6745-AF46-545BEDCCBFD0}" type="slidenum">
              <a:rPr lang="en-US" smtClean="0"/>
              <a:t>‹#›</a:t>
            </a:fld>
            <a:endParaRPr lang="en-US"/>
          </a:p>
        </p:txBody>
      </p:sp>
    </p:spTree>
    <p:extLst>
      <p:ext uri="{BB962C8B-B14F-4D97-AF65-F5344CB8AC3E}">
        <p14:creationId xmlns:p14="http://schemas.microsoft.com/office/powerpoint/2010/main" val="1579704058"/>
      </p:ext>
    </p:extLst>
  </p:cSld>
  <p:clrMap bg1="lt1" tx1="dk1" bg2="lt2" tx2="dk2" accent1="accent1" accent2="accent2" accent3="accent3" accent4="accent4" accent5="accent5" accent6="accent6" hlink="hlink" folHlink="folHlink"/>
  <p:sldLayoutIdLst>
    <p:sldLayoutId id="2147483902" r:id="rId1"/>
    <p:sldLayoutId id="2147483903" r:id="rId2"/>
    <p:sldLayoutId id="2147483904" r:id="rId3"/>
    <p:sldLayoutId id="2147483905" r:id="rId4"/>
    <p:sldLayoutId id="2147483906" r:id="rId5"/>
    <p:sldLayoutId id="2147483907" r:id="rId6"/>
    <p:sldLayoutId id="2147483908" r:id="rId7"/>
    <p:sldLayoutId id="2147483909" r:id="rId8"/>
    <p:sldLayoutId id="2147483910" r:id="rId9"/>
    <p:sldLayoutId id="2147483911" r:id="rId10"/>
    <p:sldLayoutId id="2147483912" r:id="rId11"/>
    <p:sldLayoutId id="2147483913"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Data" Target="../diagrams/data2.xml"/><Relationship Id="rId7" Type="http://schemas.microsoft.com/office/2007/relationships/diagramDrawing" Target="../diagrams/drawing2.xml"/><Relationship Id="rId2" Type="http://schemas.openxmlformats.org/officeDocument/2006/relationships/notesSlide" Target="../notesSlides/notesSlide2.xml"/><Relationship Id="rId1" Type="http://schemas.openxmlformats.org/officeDocument/2006/relationships/slideLayout" Target="../slideLayouts/slideLayout12.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2" Type="http://schemas.openxmlformats.org/officeDocument/2006/relationships/hyperlink" Target="https://my.act.com/en-gb/trial" TargetMode="Externa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1.xml"/><Relationship Id="rId1" Type="http://schemas.openxmlformats.org/officeDocument/2006/relationships/slideLayout" Target="../slideLayouts/slideLayout1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GB" dirty="0" smtClean="0">
                <a:solidFill>
                  <a:srgbClr val="364550"/>
                </a:solidFill>
                <a:latin typeface="Arial" charset="0"/>
                <a:ea typeface="Arial" charset="0"/>
                <a:cs typeface="Arial" charset="0"/>
              </a:rPr>
              <a:t>Content Marketing Plan Template</a:t>
            </a:r>
            <a:br>
              <a:rPr lang="en-GB" dirty="0" smtClean="0">
                <a:solidFill>
                  <a:srgbClr val="364550"/>
                </a:solidFill>
                <a:latin typeface="Arial" charset="0"/>
                <a:ea typeface="Arial" charset="0"/>
                <a:cs typeface="Arial" charset="0"/>
              </a:rPr>
            </a:br>
            <a:endParaRPr lang="en-US" dirty="0">
              <a:solidFill>
                <a:srgbClr val="364550"/>
              </a:solidFill>
              <a:latin typeface="Arial" charset="0"/>
              <a:ea typeface="Arial" charset="0"/>
              <a:cs typeface="Arial" charset="0"/>
            </a:endParaRPr>
          </a:p>
        </p:txBody>
      </p:sp>
      <p:sp>
        <p:nvSpPr>
          <p:cNvPr id="3" name="Subtitle 2"/>
          <p:cNvSpPr>
            <a:spLocks noGrp="1"/>
          </p:cNvSpPr>
          <p:nvPr>
            <p:ph type="subTitle" idx="1"/>
          </p:nvPr>
        </p:nvSpPr>
        <p:spPr/>
        <p:txBody>
          <a:bodyPr/>
          <a:lstStyle/>
          <a:p>
            <a:r>
              <a:rPr lang="en-US" dirty="0" smtClean="0">
                <a:solidFill>
                  <a:srgbClr val="364550"/>
                </a:solidFill>
                <a:latin typeface="Arial" charset="0"/>
                <a:ea typeface="Arial" charset="0"/>
                <a:cs typeface="Arial" charset="0"/>
              </a:rPr>
              <a:t>Create your own content marketing plan and editorial calendar</a:t>
            </a:r>
            <a:endParaRPr lang="en-US" dirty="0">
              <a:solidFill>
                <a:srgbClr val="364550"/>
              </a:solidFill>
              <a:latin typeface="Arial" charset="0"/>
              <a:ea typeface="Arial" charset="0"/>
              <a:cs typeface="Arial" charset="0"/>
            </a:endParaRPr>
          </a:p>
        </p:txBody>
      </p:sp>
      <p:pic>
        <p:nvPicPr>
          <p:cNvPr id="4" name="Picture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5408057" y="4744994"/>
            <a:ext cx="1292823" cy="1292823"/>
          </a:xfrm>
          <a:prstGeom prst="rect">
            <a:avLst/>
          </a:prstGeom>
        </p:spPr>
      </p:pic>
    </p:spTree>
    <p:extLst>
      <p:ext uri="{BB962C8B-B14F-4D97-AF65-F5344CB8AC3E}">
        <p14:creationId xmlns:p14="http://schemas.microsoft.com/office/powerpoint/2010/main" val="147383480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29142" y="285747"/>
            <a:ext cx="10515600" cy="1325563"/>
          </a:xfrm>
        </p:spPr>
        <p:txBody>
          <a:bodyPr>
            <a:normAutofit/>
          </a:bodyPr>
          <a:lstStyle/>
          <a:p>
            <a:r>
              <a:rPr lang="en-GB" sz="3200" b="1" dirty="0">
                <a:solidFill>
                  <a:srgbClr val="364550"/>
                </a:solidFill>
                <a:latin typeface="Arial" charset="0"/>
                <a:ea typeface="Arial" charset="0"/>
                <a:cs typeface="Arial" charset="0"/>
              </a:rPr>
              <a:t>3. Your Turn:</a:t>
            </a:r>
            <a:br>
              <a:rPr lang="en-GB" sz="3200" b="1" dirty="0">
                <a:solidFill>
                  <a:srgbClr val="364550"/>
                </a:solidFill>
                <a:latin typeface="Arial" charset="0"/>
                <a:ea typeface="Arial" charset="0"/>
                <a:cs typeface="Arial" charset="0"/>
              </a:rPr>
            </a:br>
            <a:r>
              <a:rPr lang="en-GB" sz="3200" b="1" dirty="0">
                <a:solidFill>
                  <a:srgbClr val="364550"/>
                </a:solidFill>
                <a:latin typeface="Arial" charset="0"/>
                <a:ea typeface="Arial" charset="0"/>
                <a:cs typeface="Arial" charset="0"/>
              </a:rPr>
              <a:t>Map the Content Topics to Your Buyer Personas</a:t>
            </a:r>
          </a:p>
        </p:txBody>
      </p:sp>
      <p:graphicFrame>
        <p:nvGraphicFramePr>
          <p:cNvPr id="5" name="Diagram 4"/>
          <p:cNvGraphicFramePr/>
          <p:nvPr>
            <p:extLst>
              <p:ext uri="{D42A27DB-BD31-4B8C-83A1-F6EECF244321}">
                <p14:modId xmlns:p14="http://schemas.microsoft.com/office/powerpoint/2010/main" val="1803992935"/>
              </p:ext>
            </p:extLst>
          </p:nvPr>
        </p:nvGraphicFramePr>
        <p:xfrm>
          <a:off x="715639" y="1734878"/>
          <a:ext cx="10954512" cy="4571999"/>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206416335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1116" y="389837"/>
            <a:ext cx="10515600" cy="1325563"/>
          </a:xfrm>
        </p:spPr>
        <p:txBody>
          <a:bodyPr>
            <a:normAutofit/>
          </a:bodyPr>
          <a:lstStyle/>
          <a:p>
            <a:r>
              <a:rPr lang="en-GB" sz="3200" b="1" dirty="0">
                <a:solidFill>
                  <a:srgbClr val="364550"/>
                </a:solidFill>
                <a:latin typeface="Arial" charset="0"/>
                <a:ea typeface="Arial" charset="0"/>
                <a:cs typeface="Arial" charset="0"/>
              </a:rPr>
              <a:t>4. Decide Where You Will Publish Your Content</a:t>
            </a:r>
          </a:p>
        </p:txBody>
      </p:sp>
      <p:sp>
        <p:nvSpPr>
          <p:cNvPr id="3" name="Text Placeholder 2"/>
          <p:cNvSpPr>
            <a:spLocks noGrp="1"/>
          </p:cNvSpPr>
          <p:nvPr>
            <p:ph type="body" sz="quarter" idx="10"/>
          </p:nvPr>
        </p:nvSpPr>
        <p:spPr>
          <a:xfrm>
            <a:off x="681116" y="1591833"/>
            <a:ext cx="10902538" cy="4498975"/>
          </a:xfrm>
        </p:spPr>
        <p:txBody>
          <a:bodyPr>
            <a:normAutofit fontScale="77500" lnSpcReduction="20000"/>
          </a:bodyPr>
          <a:lstStyle/>
          <a:p>
            <a:pPr marL="0" indent="0" fontAlgn="t">
              <a:buNone/>
            </a:pPr>
            <a:r>
              <a:rPr lang="en-US" dirty="0">
                <a:solidFill>
                  <a:srgbClr val="364550"/>
                </a:solidFill>
                <a:latin typeface="Arial" charset="0"/>
                <a:ea typeface="Arial" charset="0"/>
                <a:cs typeface="Arial" charset="0"/>
              </a:rPr>
              <a:t>At the same time as you decide what content types and topics you’ll produce, you should also think about </a:t>
            </a:r>
            <a:r>
              <a:rPr lang="en-US" b="1" dirty="0">
                <a:solidFill>
                  <a:srgbClr val="328BC3"/>
                </a:solidFill>
                <a:latin typeface="Arial" charset="0"/>
                <a:ea typeface="Arial" charset="0"/>
                <a:cs typeface="Arial" charset="0"/>
              </a:rPr>
              <a:t>where</a:t>
            </a:r>
            <a:r>
              <a:rPr lang="en-US" dirty="0">
                <a:solidFill>
                  <a:srgbClr val="364550"/>
                </a:solidFill>
                <a:latin typeface="Arial" charset="0"/>
                <a:ea typeface="Arial" charset="0"/>
                <a:cs typeface="Arial" charset="0"/>
              </a:rPr>
              <a:t> you will publish it. You should consider your existing platforms (if you have any), as well as the places your buy persona is likely to visit. </a:t>
            </a:r>
          </a:p>
          <a:p>
            <a:pPr marL="0" indent="0" fontAlgn="t">
              <a:buNone/>
            </a:pPr>
            <a:endParaRPr lang="en-US" dirty="0">
              <a:solidFill>
                <a:srgbClr val="364550"/>
              </a:solidFill>
              <a:latin typeface="Arial" charset="0"/>
              <a:ea typeface="Arial" charset="0"/>
              <a:cs typeface="Arial" charset="0"/>
            </a:endParaRPr>
          </a:p>
          <a:p>
            <a:pPr marL="0" indent="0" fontAlgn="t">
              <a:buNone/>
            </a:pPr>
            <a:r>
              <a:rPr lang="en-US" dirty="0">
                <a:solidFill>
                  <a:srgbClr val="364550"/>
                </a:solidFill>
                <a:latin typeface="Arial" charset="0"/>
                <a:ea typeface="Arial" charset="0"/>
                <a:cs typeface="Arial" charset="0"/>
              </a:rPr>
              <a:t>You could publish your content on:</a:t>
            </a:r>
          </a:p>
          <a:p>
            <a:pPr marL="0" indent="0" fontAlgn="t">
              <a:buNone/>
            </a:pPr>
            <a:endParaRPr lang="en-US" dirty="0">
              <a:solidFill>
                <a:srgbClr val="364550"/>
              </a:solidFill>
              <a:latin typeface="Arial" charset="0"/>
              <a:ea typeface="Arial" charset="0"/>
              <a:cs typeface="Arial" charset="0"/>
            </a:endParaRPr>
          </a:p>
          <a:p>
            <a:pPr fontAlgn="t"/>
            <a:r>
              <a:rPr lang="en-US" dirty="0">
                <a:solidFill>
                  <a:srgbClr val="364550"/>
                </a:solidFill>
                <a:latin typeface="Arial" charset="0"/>
                <a:ea typeface="Arial" charset="0"/>
                <a:cs typeface="Arial" charset="0"/>
              </a:rPr>
              <a:t>Your own websites/blog</a:t>
            </a:r>
          </a:p>
          <a:p>
            <a:pPr fontAlgn="t"/>
            <a:r>
              <a:rPr lang="en-US" dirty="0">
                <a:solidFill>
                  <a:srgbClr val="364550"/>
                </a:solidFill>
                <a:latin typeface="Arial" charset="0"/>
                <a:ea typeface="Arial" charset="0"/>
                <a:cs typeface="Arial" charset="0"/>
              </a:rPr>
              <a:t>Third-party sites and blogs</a:t>
            </a:r>
          </a:p>
          <a:p>
            <a:pPr fontAlgn="t"/>
            <a:r>
              <a:rPr lang="en-US" dirty="0">
                <a:solidFill>
                  <a:srgbClr val="364550"/>
                </a:solidFill>
                <a:latin typeface="Arial" charset="0"/>
                <a:ea typeface="Arial" charset="0"/>
                <a:cs typeface="Arial" charset="0"/>
              </a:rPr>
              <a:t>Social Media Platforms</a:t>
            </a:r>
          </a:p>
          <a:p>
            <a:pPr marL="0" indent="0" fontAlgn="t">
              <a:buNone/>
            </a:pPr>
            <a:endParaRPr lang="en-US" dirty="0">
              <a:solidFill>
                <a:srgbClr val="364550"/>
              </a:solidFill>
              <a:latin typeface="Arial" charset="0"/>
              <a:ea typeface="Arial" charset="0"/>
              <a:cs typeface="Arial" charset="0"/>
            </a:endParaRPr>
          </a:p>
          <a:p>
            <a:pPr marL="0" indent="0" fontAlgn="t">
              <a:buNone/>
            </a:pPr>
            <a:r>
              <a:rPr lang="en-US" dirty="0">
                <a:solidFill>
                  <a:srgbClr val="364550"/>
                </a:solidFill>
                <a:latin typeface="Arial" charset="0"/>
                <a:ea typeface="Arial" charset="0"/>
                <a:cs typeface="Arial" charset="0"/>
              </a:rPr>
              <a:t>Perhaps the best thing to do here would be to use a </a:t>
            </a:r>
            <a:r>
              <a:rPr lang="en-US" b="1" dirty="0">
                <a:solidFill>
                  <a:srgbClr val="328BC3"/>
                </a:solidFill>
                <a:latin typeface="Arial" charset="0"/>
                <a:ea typeface="Arial" charset="0"/>
                <a:cs typeface="Arial" charset="0"/>
              </a:rPr>
              <a:t>combined strategy</a:t>
            </a:r>
            <a:r>
              <a:rPr lang="en-US" dirty="0">
                <a:solidFill>
                  <a:srgbClr val="364550"/>
                </a:solidFill>
                <a:latin typeface="Arial" charset="0"/>
                <a:ea typeface="Arial" charset="0"/>
                <a:cs typeface="Arial" charset="0"/>
              </a:rPr>
              <a:t>. For example, you could initially publish some of your authoritative blog posts on sites like Medium or LinkedIn, and then publish SEO </a:t>
            </a:r>
            <a:r>
              <a:rPr lang="en-US" dirty="0" err="1">
                <a:solidFill>
                  <a:srgbClr val="364550"/>
                </a:solidFill>
                <a:latin typeface="Arial" charset="0"/>
                <a:ea typeface="Arial" charset="0"/>
                <a:cs typeface="Arial" charset="0"/>
              </a:rPr>
              <a:t>optimised</a:t>
            </a:r>
            <a:r>
              <a:rPr lang="en-US" dirty="0">
                <a:solidFill>
                  <a:srgbClr val="364550"/>
                </a:solidFill>
                <a:latin typeface="Arial" charset="0"/>
                <a:ea typeface="Arial" charset="0"/>
                <a:cs typeface="Arial" charset="0"/>
              </a:rPr>
              <a:t> content on your website.</a:t>
            </a:r>
          </a:p>
          <a:p>
            <a:pPr marL="0" indent="0" fontAlgn="t">
              <a:buNone/>
            </a:pPr>
            <a:endParaRPr lang="en-US" b="1" dirty="0">
              <a:solidFill>
                <a:srgbClr val="0070C0"/>
              </a:solidFill>
            </a:endParaRPr>
          </a:p>
        </p:txBody>
      </p:sp>
    </p:spTree>
    <p:extLst>
      <p:ext uri="{BB962C8B-B14F-4D97-AF65-F5344CB8AC3E}">
        <p14:creationId xmlns:p14="http://schemas.microsoft.com/office/powerpoint/2010/main" val="34864489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1116" y="278628"/>
            <a:ext cx="10515600" cy="1325563"/>
          </a:xfrm>
        </p:spPr>
        <p:txBody>
          <a:bodyPr>
            <a:normAutofit/>
          </a:bodyPr>
          <a:lstStyle/>
          <a:p>
            <a:r>
              <a:rPr lang="en-GB" sz="3200" b="1" dirty="0">
                <a:solidFill>
                  <a:srgbClr val="364550"/>
                </a:solidFill>
                <a:latin typeface="Arial" charset="0"/>
                <a:ea typeface="Arial" charset="0"/>
                <a:cs typeface="Arial" charset="0"/>
              </a:rPr>
              <a:t>5. Editorial Calendar</a:t>
            </a:r>
          </a:p>
        </p:txBody>
      </p:sp>
      <p:sp>
        <p:nvSpPr>
          <p:cNvPr id="3" name="Text Placeholder 2"/>
          <p:cNvSpPr>
            <a:spLocks noGrp="1"/>
          </p:cNvSpPr>
          <p:nvPr>
            <p:ph type="body" sz="quarter" idx="10"/>
          </p:nvPr>
        </p:nvSpPr>
        <p:spPr>
          <a:xfrm>
            <a:off x="681116" y="1469768"/>
            <a:ext cx="10902538" cy="4498975"/>
          </a:xfrm>
        </p:spPr>
        <p:txBody>
          <a:bodyPr>
            <a:normAutofit/>
          </a:bodyPr>
          <a:lstStyle/>
          <a:p>
            <a:pPr marL="0" indent="0" fontAlgn="t">
              <a:buNone/>
            </a:pPr>
            <a:r>
              <a:rPr lang="en-US" sz="2400" dirty="0">
                <a:solidFill>
                  <a:srgbClr val="364550"/>
                </a:solidFill>
                <a:latin typeface="Arial" charset="0"/>
                <a:ea typeface="Arial" charset="0"/>
                <a:cs typeface="Arial" charset="0"/>
              </a:rPr>
              <a:t>The final step is to put all the information you have gathered into use by creating an </a:t>
            </a:r>
            <a:r>
              <a:rPr lang="en-US" sz="2400" b="1" dirty="0">
                <a:solidFill>
                  <a:srgbClr val="328BC3"/>
                </a:solidFill>
                <a:latin typeface="Arial" charset="0"/>
                <a:ea typeface="Arial" charset="0"/>
                <a:cs typeface="Arial" charset="0"/>
              </a:rPr>
              <a:t>editorial calendar</a:t>
            </a:r>
            <a:r>
              <a:rPr lang="en-US" sz="2400" dirty="0">
                <a:solidFill>
                  <a:srgbClr val="364550"/>
                </a:solidFill>
                <a:latin typeface="Arial" charset="0"/>
                <a:ea typeface="Arial" charset="0"/>
                <a:cs typeface="Arial" charset="0"/>
              </a:rPr>
              <a:t> (also known as a content calendar). This will contain a plan of all the content you will create and publish over a set time period. The main goal of a content calendar is to keep your content marketing efforts </a:t>
            </a:r>
            <a:r>
              <a:rPr lang="en-US" sz="2400" dirty="0" err="1">
                <a:solidFill>
                  <a:srgbClr val="364550"/>
                </a:solidFill>
                <a:latin typeface="Arial" charset="0"/>
                <a:ea typeface="Arial" charset="0"/>
                <a:cs typeface="Arial" charset="0"/>
              </a:rPr>
              <a:t>organised</a:t>
            </a:r>
            <a:r>
              <a:rPr lang="en-US" sz="2400" dirty="0">
                <a:solidFill>
                  <a:srgbClr val="364550"/>
                </a:solidFill>
                <a:latin typeface="Arial" charset="0"/>
                <a:ea typeface="Arial" charset="0"/>
                <a:cs typeface="Arial" charset="0"/>
              </a:rPr>
              <a:t>. </a:t>
            </a:r>
          </a:p>
          <a:p>
            <a:pPr marL="0" indent="0" fontAlgn="t">
              <a:buNone/>
            </a:pPr>
            <a:endParaRPr lang="en-US" sz="2400" dirty="0">
              <a:solidFill>
                <a:srgbClr val="364550"/>
              </a:solidFill>
              <a:latin typeface="Arial" charset="0"/>
              <a:ea typeface="Arial" charset="0"/>
              <a:cs typeface="Arial" charset="0"/>
            </a:endParaRPr>
          </a:p>
          <a:p>
            <a:pPr marL="0" indent="0" fontAlgn="t">
              <a:buNone/>
            </a:pPr>
            <a:r>
              <a:rPr lang="en-US" sz="2400" dirty="0">
                <a:solidFill>
                  <a:srgbClr val="364550"/>
                </a:solidFill>
                <a:latin typeface="Arial" charset="0"/>
                <a:ea typeface="Arial" charset="0"/>
                <a:cs typeface="Arial" charset="0"/>
              </a:rPr>
              <a:t>You can start creating your own editorial calendar now by </a:t>
            </a:r>
            <a:r>
              <a:rPr lang="en-US" sz="2400" dirty="0" smtClean="0">
                <a:solidFill>
                  <a:srgbClr val="364550"/>
                </a:solidFill>
                <a:latin typeface="Arial" charset="0"/>
                <a:ea typeface="Arial" charset="0"/>
                <a:cs typeface="Arial" charset="0"/>
              </a:rPr>
              <a:t>using our </a:t>
            </a:r>
            <a:r>
              <a:rPr lang="en-US" sz="2400" dirty="0">
                <a:solidFill>
                  <a:srgbClr val="364550"/>
                </a:solidFill>
                <a:latin typeface="Arial" charset="0"/>
                <a:ea typeface="Arial" charset="0"/>
                <a:cs typeface="Arial" charset="0"/>
              </a:rPr>
              <a:t>free </a:t>
            </a:r>
            <a:r>
              <a:rPr lang="en-US" sz="2400" b="1" dirty="0">
                <a:solidFill>
                  <a:srgbClr val="328BC3"/>
                </a:solidFill>
                <a:latin typeface="Arial" charset="0"/>
                <a:ea typeface="Arial" charset="0"/>
                <a:cs typeface="Arial" charset="0"/>
              </a:rPr>
              <a:t>content </a:t>
            </a:r>
            <a:r>
              <a:rPr lang="en-US" sz="2400" b="1" dirty="0" smtClean="0">
                <a:solidFill>
                  <a:srgbClr val="328BC3"/>
                </a:solidFill>
                <a:latin typeface="Arial" charset="0"/>
                <a:ea typeface="Arial" charset="0"/>
                <a:cs typeface="Arial" charset="0"/>
              </a:rPr>
              <a:t>calendar template</a:t>
            </a:r>
            <a:r>
              <a:rPr lang="en-US" sz="2400" dirty="0">
                <a:solidFill>
                  <a:srgbClr val="364550"/>
                </a:solidFill>
                <a:latin typeface="Arial" charset="0"/>
                <a:ea typeface="Arial" charset="0"/>
                <a:cs typeface="Arial" charset="0"/>
              </a:rPr>
              <a:t>.</a:t>
            </a:r>
          </a:p>
          <a:p>
            <a:pPr marL="0" indent="0" fontAlgn="t">
              <a:buNone/>
            </a:pPr>
            <a:endParaRPr lang="en-US" sz="2200" dirty="0">
              <a:solidFill>
                <a:srgbClr val="364550"/>
              </a:solidFill>
              <a:latin typeface="Arial" charset="0"/>
              <a:ea typeface="Arial" charset="0"/>
              <a:cs typeface="Arial" charset="0"/>
            </a:endParaRPr>
          </a:p>
          <a:p>
            <a:pPr marL="0" indent="0" fontAlgn="t">
              <a:buNone/>
            </a:pPr>
            <a:r>
              <a:rPr lang="en-US" sz="2000" i="1" dirty="0">
                <a:solidFill>
                  <a:srgbClr val="364550"/>
                </a:solidFill>
                <a:latin typeface="Arial" charset="0"/>
                <a:ea typeface="Arial" charset="0"/>
                <a:cs typeface="Arial" charset="0"/>
              </a:rPr>
              <a:t>Want to see how the powerful sales &amp; marketing tools in Act! Growth Suite can help you successfully run and grow your business? </a:t>
            </a:r>
            <a:r>
              <a:rPr lang="en-GB" sz="2000" i="1" dirty="0" smtClean="0">
                <a:solidFill>
                  <a:srgbClr val="364550"/>
                </a:solidFill>
                <a:latin typeface="Arial" charset="0"/>
                <a:ea typeface="Arial" charset="0"/>
                <a:cs typeface="Arial" charset="0"/>
                <a:hlinkClick r:id="rId2"/>
              </a:rPr>
              <a:t>Try Act! CRM </a:t>
            </a:r>
            <a:r>
              <a:rPr lang="en-GB" sz="2000" i="1" smtClean="0">
                <a:solidFill>
                  <a:srgbClr val="364550"/>
                </a:solidFill>
                <a:latin typeface="Arial" charset="0"/>
                <a:ea typeface="Arial" charset="0"/>
                <a:cs typeface="Arial" charset="0"/>
                <a:hlinkClick r:id="rId2"/>
              </a:rPr>
              <a:t>for free</a:t>
            </a:r>
            <a:r>
              <a:rPr lang="en-US" sz="2000" i="1" dirty="0" smtClean="0">
                <a:solidFill>
                  <a:srgbClr val="364550"/>
                </a:solidFill>
                <a:latin typeface="Arial" charset="0"/>
                <a:ea typeface="Arial" charset="0"/>
                <a:cs typeface="Arial" charset="0"/>
              </a:rPr>
              <a:t>.</a:t>
            </a:r>
            <a:endParaRPr lang="en-US" sz="2000" i="1" dirty="0">
              <a:solidFill>
                <a:srgbClr val="364550"/>
              </a:solidFill>
              <a:latin typeface="Arial" charset="0"/>
              <a:ea typeface="Arial" charset="0"/>
              <a:cs typeface="Arial" charset="0"/>
            </a:endParaRPr>
          </a:p>
          <a:p>
            <a:pPr marL="0" indent="0" fontAlgn="t">
              <a:buNone/>
            </a:pPr>
            <a:endParaRPr lang="en-US" sz="2200" dirty="0">
              <a:solidFill>
                <a:srgbClr val="364550"/>
              </a:solidFill>
              <a:latin typeface="Arial" charset="0"/>
              <a:ea typeface="Arial" charset="0"/>
              <a:cs typeface="Arial" charset="0"/>
            </a:endParaRPr>
          </a:p>
        </p:txBody>
      </p:sp>
    </p:spTree>
    <p:extLst>
      <p:ext uri="{BB962C8B-B14F-4D97-AF65-F5344CB8AC3E}">
        <p14:creationId xmlns:p14="http://schemas.microsoft.com/office/powerpoint/2010/main" val="170281809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1116" y="201351"/>
            <a:ext cx="10515600" cy="1325563"/>
          </a:xfrm>
        </p:spPr>
        <p:txBody>
          <a:bodyPr>
            <a:normAutofit/>
          </a:bodyPr>
          <a:lstStyle/>
          <a:p>
            <a:pPr defTabSz="685800"/>
            <a:r>
              <a:rPr lang="en-GB" sz="3200" b="1" dirty="0">
                <a:solidFill>
                  <a:srgbClr val="364550"/>
                </a:solidFill>
                <a:latin typeface="Arial" charset="0"/>
                <a:ea typeface="Arial" charset="0"/>
                <a:cs typeface="Arial" charset="0"/>
              </a:rPr>
              <a:t>How to Create a Content Marketing Plan</a:t>
            </a:r>
          </a:p>
        </p:txBody>
      </p:sp>
      <p:sp>
        <p:nvSpPr>
          <p:cNvPr id="3" name="Text Placeholder 2"/>
          <p:cNvSpPr>
            <a:spLocks noGrp="1"/>
          </p:cNvSpPr>
          <p:nvPr>
            <p:ph type="body" sz="quarter" idx="10"/>
          </p:nvPr>
        </p:nvSpPr>
        <p:spPr>
          <a:xfrm>
            <a:off x="681116" y="1370914"/>
            <a:ext cx="10902538" cy="5029886"/>
          </a:xfrm>
        </p:spPr>
        <p:txBody>
          <a:bodyPr>
            <a:normAutofit/>
          </a:bodyPr>
          <a:lstStyle/>
          <a:p>
            <a:pPr marL="0" indent="0">
              <a:buNone/>
            </a:pPr>
            <a:endParaRPr lang="en-US" sz="2600" b="1" dirty="0">
              <a:solidFill>
                <a:srgbClr val="364550"/>
              </a:solidFill>
              <a:latin typeface="Arial" charset="0"/>
              <a:ea typeface="Arial" charset="0"/>
              <a:cs typeface="Arial" charset="0"/>
            </a:endParaRPr>
          </a:p>
          <a:p>
            <a:pPr marL="0" indent="0">
              <a:buNone/>
            </a:pPr>
            <a:r>
              <a:rPr lang="en-US" sz="2600" dirty="0" smtClean="0">
                <a:solidFill>
                  <a:srgbClr val="364550"/>
                </a:solidFill>
                <a:latin typeface="Arial" charset="0"/>
                <a:ea typeface="Arial" charset="0"/>
                <a:cs typeface="Arial" charset="0"/>
              </a:rPr>
              <a:t>We’ll </a:t>
            </a:r>
            <a:r>
              <a:rPr lang="en-US" sz="2600" dirty="0">
                <a:solidFill>
                  <a:srgbClr val="364550"/>
                </a:solidFill>
                <a:latin typeface="Arial" charset="0"/>
                <a:ea typeface="Arial" charset="0"/>
                <a:cs typeface="Arial" charset="0"/>
              </a:rPr>
              <a:t>show you how to develop a content marketing </a:t>
            </a:r>
            <a:r>
              <a:rPr lang="en-US" sz="2600" dirty="0" smtClean="0">
                <a:solidFill>
                  <a:srgbClr val="364550"/>
                </a:solidFill>
                <a:latin typeface="Arial" charset="0"/>
                <a:ea typeface="Arial" charset="0"/>
                <a:cs typeface="Arial" charset="0"/>
              </a:rPr>
              <a:t>plan </a:t>
            </a:r>
            <a:r>
              <a:rPr lang="en-US" sz="2600" dirty="0">
                <a:solidFill>
                  <a:srgbClr val="364550"/>
                </a:solidFill>
                <a:latin typeface="Arial" charset="0"/>
                <a:ea typeface="Arial" charset="0"/>
                <a:cs typeface="Arial" charset="0"/>
              </a:rPr>
              <a:t>by breaking the process down into </a:t>
            </a:r>
            <a:r>
              <a:rPr lang="en-US" sz="2600" b="1" dirty="0" smtClean="0">
                <a:solidFill>
                  <a:srgbClr val="328BC3"/>
                </a:solidFill>
                <a:latin typeface="Arial" charset="0"/>
                <a:ea typeface="Arial" charset="0"/>
                <a:cs typeface="Arial" charset="0"/>
              </a:rPr>
              <a:t>5 </a:t>
            </a:r>
            <a:r>
              <a:rPr lang="en-US" sz="2600" b="1" dirty="0">
                <a:solidFill>
                  <a:srgbClr val="328BC3"/>
                </a:solidFill>
                <a:latin typeface="Arial" charset="0"/>
                <a:ea typeface="Arial" charset="0"/>
                <a:cs typeface="Arial" charset="0"/>
              </a:rPr>
              <a:t>steps</a:t>
            </a:r>
            <a:r>
              <a:rPr lang="en-US" sz="2600" dirty="0" smtClean="0">
                <a:solidFill>
                  <a:srgbClr val="364550"/>
                </a:solidFill>
                <a:latin typeface="Arial" charset="0"/>
                <a:ea typeface="Arial" charset="0"/>
                <a:cs typeface="Arial" charset="0"/>
              </a:rPr>
              <a:t>:</a:t>
            </a:r>
          </a:p>
          <a:p>
            <a:pPr marL="0" indent="0">
              <a:buNone/>
            </a:pPr>
            <a:endParaRPr lang="en-US" sz="2600" dirty="0">
              <a:solidFill>
                <a:srgbClr val="364550"/>
              </a:solidFill>
              <a:latin typeface="Arial" charset="0"/>
              <a:ea typeface="Arial" charset="0"/>
              <a:cs typeface="Arial" charset="0"/>
            </a:endParaRPr>
          </a:p>
          <a:p>
            <a:pPr marL="457200" indent="-457200" fontAlgn="t">
              <a:buFont typeface="+mj-lt"/>
              <a:buAutoNum type="arabicPeriod"/>
            </a:pPr>
            <a:r>
              <a:rPr lang="en-US" sz="2600" dirty="0" smtClean="0">
                <a:solidFill>
                  <a:srgbClr val="364550"/>
                </a:solidFill>
                <a:latin typeface="Arial" charset="0"/>
                <a:ea typeface="Arial" charset="0"/>
                <a:cs typeface="Arial" charset="0"/>
              </a:rPr>
              <a:t>Define </a:t>
            </a:r>
            <a:r>
              <a:rPr lang="en-US" sz="2600" dirty="0">
                <a:solidFill>
                  <a:srgbClr val="364550"/>
                </a:solidFill>
                <a:latin typeface="Arial" charset="0"/>
                <a:ea typeface="Arial" charset="0"/>
                <a:cs typeface="Arial" charset="0"/>
              </a:rPr>
              <a:t>your content marketing </a:t>
            </a:r>
            <a:r>
              <a:rPr lang="en-US" sz="2600" dirty="0" smtClean="0">
                <a:solidFill>
                  <a:srgbClr val="364550"/>
                </a:solidFill>
                <a:latin typeface="Arial" charset="0"/>
                <a:ea typeface="Arial" charset="0"/>
                <a:cs typeface="Arial" charset="0"/>
              </a:rPr>
              <a:t>objectives, KPIs, and types of content</a:t>
            </a:r>
            <a:endParaRPr lang="en-US" sz="2600" dirty="0">
              <a:solidFill>
                <a:srgbClr val="364550"/>
              </a:solidFill>
              <a:latin typeface="Arial" charset="0"/>
              <a:ea typeface="Arial" charset="0"/>
              <a:cs typeface="Arial" charset="0"/>
            </a:endParaRPr>
          </a:p>
          <a:p>
            <a:pPr marL="457200" indent="-457200" fontAlgn="t">
              <a:buFont typeface="+mj-lt"/>
              <a:buAutoNum type="arabicPeriod"/>
            </a:pPr>
            <a:r>
              <a:rPr lang="en-US" sz="2600" dirty="0" smtClean="0">
                <a:solidFill>
                  <a:srgbClr val="364550"/>
                </a:solidFill>
                <a:latin typeface="Arial" charset="0"/>
                <a:ea typeface="Arial" charset="0"/>
                <a:cs typeface="Arial" charset="0"/>
              </a:rPr>
              <a:t>Define personas for your target audience</a:t>
            </a:r>
          </a:p>
          <a:p>
            <a:pPr marL="457200" indent="-457200" fontAlgn="t">
              <a:buFont typeface="+mj-lt"/>
              <a:buAutoNum type="arabicPeriod"/>
            </a:pPr>
            <a:r>
              <a:rPr lang="en-US" sz="2600" dirty="0" smtClean="0">
                <a:solidFill>
                  <a:srgbClr val="364550"/>
                </a:solidFill>
                <a:latin typeface="Arial" charset="0"/>
                <a:ea typeface="Arial" charset="0"/>
                <a:cs typeface="Arial" charset="0"/>
              </a:rPr>
              <a:t>Choose your content topics and map them to the personas</a:t>
            </a:r>
          </a:p>
          <a:p>
            <a:pPr marL="457200" indent="-457200" fontAlgn="t">
              <a:buFont typeface="+mj-lt"/>
              <a:buAutoNum type="arabicPeriod"/>
            </a:pPr>
            <a:r>
              <a:rPr lang="en-US" sz="2600" dirty="0">
                <a:solidFill>
                  <a:srgbClr val="364550"/>
                </a:solidFill>
                <a:latin typeface="Arial" charset="0"/>
                <a:ea typeface="Arial" charset="0"/>
                <a:cs typeface="Arial" charset="0"/>
              </a:rPr>
              <a:t>Decide where you will publish your content</a:t>
            </a:r>
          </a:p>
          <a:p>
            <a:pPr marL="457200" indent="-457200" fontAlgn="t">
              <a:buFont typeface="+mj-lt"/>
              <a:buAutoNum type="arabicPeriod"/>
            </a:pPr>
            <a:r>
              <a:rPr lang="en-US" sz="2600" dirty="0" smtClean="0">
                <a:solidFill>
                  <a:srgbClr val="364550"/>
                </a:solidFill>
                <a:latin typeface="Arial" charset="0"/>
                <a:ea typeface="Arial" charset="0"/>
                <a:cs typeface="Arial" charset="0"/>
              </a:rPr>
              <a:t>Create </a:t>
            </a:r>
            <a:r>
              <a:rPr lang="en-US" sz="2600" dirty="0">
                <a:solidFill>
                  <a:srgbClr val="364550"/>
                </a:solidFill>
                <a:latin typeface="Arial" charset="0"/>
                <a:ea typeface="Arial" charset="0"/>
                <a:cs typeface="Arial" charset="0"/>
              </a:rPr>
              <a:t>an editorial calendar</a:t>
            </a:r>
          </a:p>
          <a:p>
            <a:pPr marL="0" indent="0">
              <a:buNone/>
            </a:pPr>
            <a:endParaRPr lang="en-GB" dirty="0" smtClean="0"/>
          </a:p>
        </p:txBody>
      </p:sp>
      <p:sp>
        <p:nvSpPr>
          <p:cNvPr id="4" name="TextBox 3"/>
          <p:cNvSpPr txBox="1"/>
          <p:nvPr/>
        </p:nvSpPr>
        <p:spPr>
          <a:xfrm>
            <a:off x="3409627" y="6400800"/>
            <a:ext cx="914400" cy="914400"/>
          </a:xfrm>
          <a:prstGeom prst="rect">
            <a:avLst/>
          </a:prstGeom>
        </p:spPr>
        <p:txBody>
          <a:bodyPr vert="horz" wrap="none" lIns="91440" tIns="45720" rIns="91440" bIns="45720" rtlCol="0" anchor="t">
            <a:normAutofit/>
          </a:bodyPr>
          <a:lstStyle/>
          <a:p>
            <a:endParaRPr lang="en-US" dirty="0" smtClean="0">
              <a:solidFill>
                <a:srgbClr val="535353"/>
              </a:solidFill>
            </a:endParaRPr>
          </a:p>
        </p:txBody>
      </p:sp>
    </p:spTree>
    <p:extLst>
      <p:ext uri="{BB962C8B-B14F-4D97-AF65-F5344CB8AC3E}">
        <p14:creationId xmlns:p14="http://schemas.microsoft.com/office/powerpoint/2010/main" val="133926346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28231"/>
            <a:ext cx="10515600" cy="1325563"/>
          </a:xfrm>
        </p:spPr>
        <p:txBody>
          <a:bodyPr>
            <a:normAutofit/>
          </a:bodyPr>
          <a:lstStyle/>
          <a:p>
            <a:r>
              <a:rPr lang="en-GB" sz="3200" b="1" dirty="0">
                <a:solidFill>
                  <a:srgbClr val="364550"/>
                </a:solidFill>
                <a:latin typeface="Arial" charset="0"/>
                <a:ea typeface="Arial" charset="0"/>
                <a:cs typeface="Arial" charset="0"/>
              </a:rPr>
              <a:t>1. Content Marketing Objectives &amp; KPIs</a:t>
            </a:r>
          </a:p>
        </p:txBody>
      </p:sp>
      <p:sp>
        <p:nvSpPr>
          <p:cNvPr id="3" name="Text Placeholder 2"/>
          <p:cNvSpPr>
            <a:spLocks noGrp="1"/>
          </p:cNvSpPr>
          <p:nvPr>
            <p:ph type="body" sz="quarter" idx="10"/>
          </p:nvPr>
        </p:nvSpPr>
        <p:spPr>
          <a:xfrm>
            <a:off x="838200" y="1401394"/>
            <a:ext cx="10902538" cy="4498975"/>
          </a:xfrm>
        </p:spPr>
        <p:txBody>
          <a:bodyPr>
            <a:noAutofit/>
          </a:bodyPr>
          <a:lstStyle/>
          <a:p>
            <a:pPr marL="0" indent="0" fontAlgn="t">
              <a:buNone/>
            </a:pPr>
            <a:r>
              <a:rPr lang="en-US" sz="2200" dirty="0">
                <a:solidFill>
                  <a:srgbClr val="364550"/>
                </a:solidFill>
                <a:latin typeface="Arial" charset="0"/>
                <a:ea typeface="Arial" charset="0"/>
                <a:cs typeface="Arial" charset="0"/>
              </a:rPr>
              <a:t>The most important part of creating a successful content marketing </a:t>
            </a:r>
            <a:r>
              <a:rPr lang="en-US" sz="2200" dirty="0" smtClean="0">
                <a:solidFill>
                  <a:srgbClr val="364550"/>
                </a:solidFill>
                <a:latin typeface="Arial" charset="0"/>
                <a:ea typeface="Arial" charset="0"/>
                <a:cs typeface="Arial" charset="0"/>
              </a:rPr>
              <a:t>plan </a:t>
            </a:r>
            <a:r>
              <a:rPr lang="en-US" sz="2200" dirty="0">
                <a:solidFill>
                  <a:srgbClr val="364550"/>
                </a:solidFill>
                <a:latin typeface="Arial" charset="0"/>
                <a:ea typeface="Arial" charset="0"/>
                <a:cs typeface="Arial" charset="0"/>
              </a:rPr>
              <a:t>is to define your </a:t>
            </a:r>
            <a:r>
              <a:rPr lang="en-US" sz="2200" dirty="0" smtClean="0">
                <a:solidFill>
                  <a:srgbClr val="364550"/>
                </a:solidFill>
                <a:latin typeface="Arial" charset="0"/>
                <a:ea typeface="Arial" charset="0"/>
                <a:cs typeface="Arial" charset="0"/>
              </a:rPr>
              <a:t>goals. Without </a:t>
            </a:r>
            <a:r>
              <a:rPr lang="en-US" sz="2200" dirty="0">
                <a:solidFill>
                  <a:srgbClr val="364550"/>
                </a:solidFill>
                <a:latin typeface="Arial" charset="0"/>
                <a:ea typeface="Arial" charset="0"/>
                <a:cs typeface="Arial" charset="0"/>
              </a:rPr>
              <a:t>clearly defined </a:t>
            </a:r>
            <a:r>
              <a:rPr lang="en-US" sz="2200" dirty="0" smtClean="0">
                <a:solidFill>
                  <a:srgbClr val="364550"/>
                </a:solidFill>
                <a:latin typeface="Arial" charset="0"/>
                <a:ea typeface="Arial" charset="0"/>
                <a:cs typeface="Arial" charset="0"/>
              </a:rPr>
              <a:t>objectives, </a:t>
            </a:r>
            <a:r>
              <a:rPr lang="en-US" sz="2200" dirty="0">
                <a:solidFill>
                  <a:srgbClr val="364550"/>
                </a:solidFill>
                <a:latin typeface="Arial" charset="0"/>
                <a:ea typeface="Arial" charset="0"/>
                <a:cs typeface="Arial" charset="0"/>
              </a:rPr>
              <a:t>you have no way of knowing if you are succeeding in your strategy. </a:t>
            </a:r>
            <a:endParaRPr lang="en-US" sz="2200" dirty="0" smtClean="0">
              <a:solidFill>
                <a:srgbClr val="364550"/>
              </a:solidFill>
              <a:latin typeface="Arial" charset="0"/>
              <a:ea typeface="Arial" charset="0"/>
              <a:cs typeface="Arial" charset="0"/>
            </a:endParaRPr>
          </a:p>
          <a:p>
            <a:pPr marL="0" indent="0" fontAlgn="t">
              <a:buNone/>
            </a:pPr>
            <a:endParaRPr lang="en-US" sz="2200" dirty="0">
              <a:solidFill>
                <a:srgbClr val="364550"/>
              </a:solidFill>
              <a:latin typeface="Arial" charset="0"/>
              <a:ea typeface="Arial" charset="0"/>
              <a:cs typeface="Arial" charset="0"/>
            </a:endParaRPr>
          </a:p>
          <a:p>
            <a:pPr marL="0" indent="0" fontAlgn="t">
              <a:buNone/>
            </a:pPr>
            <a:r>
              <a:rPr lang="en-US" sz="2200" dirty="0" smtClean="0">
                <a:solidFill>
                  <a:srgbClr val="364550"/>
                </a:solidFill>
                <a:latin typeface="Arial" charset="0"/>
                <a:ea typeface="Arial" charset="0"/>
                <a:cs typeface="Arial" charset="0"/>
              </a:rPr>
              <a:t>This template will help you set actionable objectives by defining actions that will help you reach these objectives. Map your actions, i.e. what types of content to create, across all stages of the marketing funnel using the </a:t>
            </a:r>
            <a:r>
              <a:rPr lang="en-US" sz="2200" b="1" dirty="0" smtClean="0">
                <a:solidFill>
                  <a:srgbClr val="328BC3"/>
                </a:solidFill>
                <a:latin typeface="Arial" charset="0"/>
                <a:ea typeface="Arial" charset="0"/>
                <a:cs typeface="Arial" charset="0"/>
              </a:rPr>
              <a:t>AIDA model</a:t>
            </a:r>
            <a:r>
              <a:rPr lang="en-US" sz="2200" dirty="0" smtClean="0">
                <a:solidFill>
                  <a:srgbClr val="328BC3"/>
                </a:solidFill>
                <a:latin typeface="Arial" charset="0"/>
                <a:ea typeface="Arial" charset="0"/>
                <a:cs typeface="Arial" charset="0"/>
              </a:rPr>
              <a:t> </a:t>
            </a:r>
            <a:r>
              <a:rPr lang="en-US" sz="2200" dirty="0" smtClean="0">
                <a:solidFill>
                  <a:srgbClr val="364550"/>
                </a:solidFill>
                <a:latin typeface="Arial" charset="0"/>
                <a:ea typeface="Arial" charset="0"/>
                <a:cs typeface="Arial" charset="0"/>
              </a:rPr>
              <a:t>below and create detailed KPIs to measure your success.</a:t>
            </a:r>
          </a:p>
          <a:p>
            <a:pPr marL="0" indent="0" fontAlgn="t">
              <a:buNone/>
            </a:pPr>
            <a:endParaRPr lang="en-US" sz="2200" dirty="0">
              <a:solidFill>
                <a:srgbClr val="364550"/>
              </a:solidFill>
              <a:latin typeface="Arial" charset="0"/>
              <a:ea typeface="Arial" charset="0"/>
              <a:cs typeface="Arial" charset="0"/>
            </a:endParaRPr>
          </a:p>
          <a:p>
            <a:pPr fontAlgn="t"/>
            <a:r>
              <a:rPr lang="en-US" sz="2200" b="1" dirty="0" smtClean="0">
                <a:solidFill>
                  <a:srgbClr val="328BC3"/>
                </a:solidFill>
                <a:latin typeface="Arial" charset="0"/>
                <a:ea typeface="Arial" charset="0"/>
                <a:cs typeface="Arial" charset="0"/>
              </a:rPr>
              <a:t>A</a:t>
            </a:r>
            <a:r>
              <a:rPr lang="en-US" sz="2200" dirty="0">
                <a:solidFill>
                  <a:srgbClr val="364550"/>
                </a:solidFill>
                <a:latin typeface="Arial" charset="0"/>
                <a:ea typeface="Arial" charset="0"/>
                <a:cs typeface="Arial" charset="0"/>
              </a:rPr>
              <a:t>WARENESS</a:t>
            </a:r>
            <a:r>
              <a:rPr lang="en-US" sz="2200" b="1" dirty="0" smtClean="0">
                <a:solidFill>
                  <a:srgbClr val="364550"/>
                </a:solidFill>
                <a:latin typeface="Arial" charset="0"/>
                <a:ea typeface="Arial" charset="0"/>
                <a:cs typeface="Arial" charset="0"/>
              </a:rPr>
              <a:t> </a:t>
            </a:r>
            <a:r>
              <a:rPr lang="mr-IN" sz="2200" dirty="0" smtClean="0">
                <a:solidFill>
                  <a:srgbClr val="364550"/>
                </a:solidFill>
                <a:latin typeface="Arial" charset="0"/>
                <a:ea typeface="Arial" charset="0"/>
                <a:cs typeface="Arial" charset="0"/>
              </a:rPr>
              <a:t>–</a:t>
            </a:r>
            <a:r>
              <a:rPr lang="en-US" sz="2200" dirty="0" smtClean="0">
                <a:solidFill>
                  <a:srgbClr val="364550"/>
                </a:solidFill>
                <a:latin typeface="Arial" charset="0"/>
                <a:ea typeface="Arial" charset="0"/>
                <a:cs typeface="Arial" charset="0"/>
              </a:rPr>
              <a:t> Increase brand awareness and visits to your websites </a:t>
            </a:r>
          </a:p>
          <a:p>
            <a:pPr fontAlgn="t"/>
            <a:r>
              <a:rPr lang="en-US" sz="2200" b="1" dirty="0" smtClean="0">
                <a:solidFill>
                  <a:srgbClr val="328BC3"/>
                </a:solidFill>
                <a:latin typeface="Arial" charset="0"/>
                <a:ea typeface="Arial" charset="0"/>
                <a:cs typeface="Arial" charset="0"/>
              </a:rPr>
              <a:t>I</a:t>
            </a:r>
            <a:r>
              <a:rPr lang="en-US" sz="2200" dirty="0" smtClean="0">
                <a:solidFill>
                  <a:srgbClr val="364550"/>
                </a:solidFill>
                <a:latin typeface="Arial" charset="0"/>
                <a:ea typeface="Arial" charset="0"/>
                <a:cs typeface="Arial" charset="0"/>
              </a:rPr>
              <a:t>NTEREST</a:t>
            </a:r>
            <a:r>
              <a:rPr lang="en-US" sz="2200" b="1" dirty="0" smtClean="0">
                <a:solidFill>
                  <a:srgbClr val="364550"/>
                </a:solidFill>
                <a:latin typeface="Arial" charset="0"/>
                <a:ea typeface="Arial" charset="0"/>
                <a:cs typeface="Arial" charset="0"/>
              </a:rPr>
              <a:t> </a:t>
            </a:r>
            <a:r>
              <a:rPr lang="en-US" sz="2200" dirty="0" smtClean="0">
                <a:solidFill>
                  <a:srgbClr val="364550"/>
                </a:solidFill>
                <a:latin typeface="Arial" charset="0"/>
                <a:ea typeface="Arial" charset="0"/>
                <a:cs typeface="Arial" charset="0"/>
              </a:rPr>
              <a:t>- Increase number of visitors who convert into leads</a:t>
            </a:r>
          </a:p>
          <a:p>
            <a:pPr fontAlgn="t"/>
            <a:r>
              <a:rPr lang="en-US" sz="2200" b="1" dirty="0" smtClean="0">
                <a:solidFill>
                  <a:srgbClr val="328BC3"/>
                </a:solidFill>
                <a:latin typeface="Arial" charset="0"/>
                <a:ea typeface="Arial" charset="0"/>
                <a:cs typeface="Arial" charset="0"/>
              </a:rPr>
              <a:t>D</a:t>
            </a:r>
            <a:r>
              <a:rPr lang="en-US" sz="2200" dirty="0">
                <a:solidFill>
                  <a:srgbClr val="364550"/>
                </a:solidFill>
                <a:latin typeface="Arial" charset="0"/>
                <a:ea typeface="Arial" charset="0"/>
                <a:cs typeface="Arial" charset="0"/>
              </a:rPr>
              <a:t>ESIRE</a:t>
            </a:r>
            <a:r>
              <a:rPr lang="en-US" sz="2200" dirty="0" smtClean="0">
                <a:solidFill>
                  <a:srgbClr val="364550"/>
                </a:solidFill>
                <a:latin typeface="Arial" charset="0"/>
                <a:ea typeface="Arial" charset="0"/>
                <a:cs typeface="Arial" charset="0"/>
              </a:rPr>
              <a:t> </a:t>
            </a:r>
            <a:r>
              <a:rPr lang="mr-IN" sz="2200" dirty="0" smtClean="0">
                <a:solidFill>
                  <a:srgbClr val="364550"/>
                </a:solidFill>
                <a:latin typeface="Arial" charset="0"/>
                <a:ea typeface="Arial" charset="0"/>
                <a:cs typeface="Arial" charset="0"/>
              </a:rPr>
              <a:t>–</a:t>
            </a:r>
            <a:r>
              <a:rPr lang="en-US" sz="2200" dirty="0" smtClean="0">
                <a:solidFill>
                  <a:srgbClr val="364550"/>
                </a:solidFill>
                <a:latin typeface="Arial" charset="0"/>
                <a:ea typeface="Arial" charset="0"/>
                <a:cs typeface="Arial" charset="0"/>
              </a:rPr>
              <a:t> Increase number of leads who convert into qualified leads/prospects</a:t>
            </a:r>
          </a:p>
          <a:p>
            <a:pPr fontAlgn="t"/>
            <a:r>
              <a:rPr lang="en-US" sz="2200" b="1" dirty="0" smtClean="0">
                <a:solidFill>
                  <a:srgbClr val="328BC3"/>
                </a:solidFill>
                <a:latin typeface="Arial" charset="0"/>
                <a:ea typeface="Arial" charset="0"/>
                <a:cs typeface="Arial" charset="0"/>
              </a:rPr>
              <a:t>A</a:t>
            </a:r>
            <a:r>
              <a:rPr lang="en-US" sz="2200" dirty="0">
                <a:solidFill>
                  <a:srgbClr val="364550"/>
                </a:solidFill>
                <a:latin typeface="Arial" charset="0"/>
                <a:ea typeface="Arial" charset="0"/>
                <a:cs typeface="Arial" charset="0"/>
              </a:rPr>
              <a:t>CTION</a:t>
            </a:r>
            <a:r>
              <a:rPr lang="en-US" sz="2200" dirty="0" smtClean="0">
                <a:solidFill>
                  <a:srgbClr val="364550"/>
                </a:solidFill>
                <a:latin typeface="Arial" charset="0"/>
                <a:ea typeface="Arial" charset="0"/>
                <a:cs typeface="Arial" charset="0"/>
              </a:rPr>
              <a:t> </a:t>
            </a:r>
            <a:r>
              <a:rPr lang="mr-IN" sz="2200" dirty="0" smtClean="0">
                <a:solidFill>
                  <a:srgbClr val="364550"/>
                </a:solidFill>
                <a:latin typeface="Arial" charset="0"/>
                <a:ea typeface="Arial" charset="0"/>
                <a:cs typeface="Arial" charset="0"/>
              </a:rPr>
              <a:t>–</a:t>
            </a:r>
            <a:r>
              <a:rPr lang="en-US" sz="2200" dirty="0" smtClean="0">
                <a:solidFill>
                  <a:srgbClr val="364550"/>
                </a:solidFill>
                <a:latin typeface="Arial" charset="0"/>
                <a:ea typeface="Arial" charset="0"/>
                <a:cs typeface="Arial" charset="0"/>
              </a:rPr>
              <a:t> Increase number of conversions from leads to customers</a:t>
            </a:r>
          </a:p>
        </p:txBody>
      </p:sp>
    </p:spTree>
    <p:extLst>
      <p:ext uri="{BB962C8B-B14F-4D97-AF65-F5344CB8AC3E}">
        <p14:creationId xmlns:p14="http://schemas.microsoft.com/office/powerpoint/2010/main" val="170835534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54815" y="194812"/>
            <a:ext cx="10515600" cy="1325563"/>
          </a:xfrm>
        </p:spPr>
        <p:txBody>
          <a:bodyPr/>
          <a:lstStyle/>
          <a:p>
            <a:r>
              <a:rPr lang="en-GB" sz="3200" b="1" dirty="0">
                <a:solidFill>
                  <a:srgbClr val="364550"/>
                </a:solidFill>
                <a:latin typeface="Arial" charset="0"/>
                <a:ea typeface="Arial" charset="0"/>
                <a:cs typeface="Arial" charset="0"/>
              </a:rPr>
              <a:t>1. Content Types Mapped to the Marketing Funnel</a:t>
            </a:r>
          </a:p>
        </p:txBody>
      </p:sp>
      <p:graphicFrame>
        <p:nvGraphicFramePr>
          <p:cNvPr id="6" name="Diagram 5"/>
          <p:cNvGraphicFramePr/>
          <p:nvPr>
            <p:extLst>
              <p:ext uri="{D42A27DB-BD31-4B8C-83A1-F6EECF244321}">
                <p14:modId xmlns:p14="http://schemas.microsoft.com/office/powerpoint/2010/main" val="1653614607"/>
              </p:ext>
            </p:extLst>
          </p:nvPr>
        </p:nvGraphicFramePr>
        <p:xfrm>
          <a:off x="105295" y="2365023"/>
          <a:ext cx="3692315" cy="3676072"/>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graphicFrame>
        <p:nvGraphicFramePr>
          <p:cNvPr id="7" name="Table 6"/>
          <p:cNvGraphicFramePr>
            <a:graphicFrameLocks noGrp="1"/>
          </p:cNvGraphicFramePr>
          <p:nvPr>
            <p:extLst>
              <p:ext uri="{D42A27DB-BD31-4B8C-83A1-F6EECF244321}">
                <p14:modId xmlns:p14="http://schemas.microsoft.com/office/powerpoint/2010/main" val="1167852429"/>
              </p:ext>
            </p:extLst>
          </p:nvPr>
        </p:nvGraphicFramePr>
        <p:xfrm>
          <a:off x="4723087" y="1449007"/>
          <a:ext cx="6547328" cy="4885112"/>
        </p:xfrm>
        <a:graphic>
          <a:graphicData uri="http://schemas.openxmlformats.org/drawingml/2006/table">
            <a:tbl>
              <a:tblPr firstRow="1" bandRow="1">
                <a:tableStyleId>{5C22544A-7EE6-4342-B048-85BDC9FD1C3A}</a:tableStyleId>
              </a:tblPr>
              <a:tblGrid>
                <a:gridCol w="3273664">
                  <a:extLst>
                    <a:ext uri="{9D8B030D-6E8A-4147-A177-3AD203B41FA5}">
                      <a16:colId xmlns:a16="http://schemas.microsoft.com/office/drawing/2014/main" val="4242074602"/>
                    </a:ext>
                  </a:extLst>
                </a:gridCol>
                <a:gridCol w="3273664">
                  <a:extLst>
                    <a:ext uri="{9D8B030D-6E8A-4147-A177-3AD203B41FA5}">
                      <a16:colId xmlns:a16="http://schemas.microsoft.com/office/drawing/2014/main" val="3954113962"/>
                    </a:ext>
                  </a:extLst>
                </a:gridCol>
              </a:tblGrid>
              <a:tr h="924098">
                <a:tc>
                  <a:txBody>
                    <a:bodyPr/>
                    <a:lstStyle/>
                    <a:p>
                      <a:pPr algn="ctr"/>
                      <a:r>
                        <a:rPr lang="en-GB" sz="2200" b="1" u="sng" dirty="0" smtClean="0">
                          <a:solidFill>
                            <a:srgbClr val="364550"/>
                          </a:solidFill>
                          <a:latin typeface="Arial" charset="0"/>
                          <a:ea typeface="Arial" charset="0"/>
                          <a:cs typeface="Arial" charset="0"/>
                        </a:rPr>
                        <a:t>Goal</a:t>
                      </a:r>
                      <a:endParaRPr lang="en-GB" sz="2200" b="1" u="sng" dirty="0">
                        <a:solidFill>
                          <a:srgbClr val="364550"/>
                        </a:solidFill>
                        <a:latin typeface="Arial" charset="0"/>
                        <a:ea typeface="Arial" charset="0"/>
                        <a:cs typeface="Arial" charset="0"/>
                      </a:endParaRPr>
                    </a:p>
                  </a:txBody>
                  <a:tcPr>
                    <a:solidFill>
                      <a:schemeClr val="bg1"/>
                    </a:solidFill>
                  </a:tcPr>
                </a:tc>
                <a:tc>
                  <a:txBody>
                    <a:bodyPr/>
                    <a:lstStyle/>
                    <a:p>
                      <a:pPr marL="0" algn="ctr" defTabSz="914400" rtl="0" eaLnBrk="1" latinLnBrk="0" hangingPunct="1"/>
                      <a:r>
                        <a:rPr lang="en-GB" sz="2200" b="1" u="sng" kern="1200" dirty="0" smtClean="0">
                          <a:solidFill>
                            <a:srgbClr val="364550"/>
                          </a:solidFill>
                          <a:latin typeface="Arial" charset="0"/>
                          <a:ea typeface="Arial" charset="0"/>
                          <a:cs typeface="Arial" charset="0"/>
                        </a:rPr>
                        <a:t>Content Type</a:t>
                      </a:r>
                      <a:endParaRPr lang="en-GB" sz="2200" b="1" u="sng" kern="1200" dirty="0">
                        <a:solidFill>
                          <a:srgbClr val="364550"/>
                        </a:solidFill>
                        <a:latin typeface="Arial" charset="0"/>
                        <a:ea typeface="Arial" charset="0"/>
                        <a:cs typeface="Arial" charset="0"/>
                      </a:endParaRPr>
                    </a:p>
                  </a:txBody>
                  <a:tcPr>
                    <a:solidFill>
                      <a:schemeClr val="bg1"/>
                    </a:solidFill>
                  </a:tcPr>
                </a:tc>
                <a:extLst>
                  <a:ext uri="{0D108BD9-81ED-4DB2-BD59-A6C34878D82A}">
                    <a16:rowId xmlns:a16="http://schemas.microsoft.com/office/drawing/2014/main" val="10000"/>
                  </a:ext>
                </a:extLst>
              </a:tr>
              <a:tr h="924098">
                <a:tc>
                  <a:txBody>
                    <a:bodyPr/>
                    <a:lstStyle/>
                    <a:p>
                      <a:pPr algn="ctr"/>
                      <a:r>
                        <a:rPr lang="en-GB" sz="1800" b="0" dirty="0" smtClean="0">
                          <a:solidFill>
                            <a:schemeClr val="bg1"/>
                          </a:solidFill>
                          <a:latin typeface="Arial" charset="0"/>
                          <a:ea typeface="Arial" charset="0"/>
                          <a:cs typeface="Arial" charset="0"/>
                        </a:rPr>
                        <a:t>Reach your targeted audience</a:t>
                      </a:r>
                      <a:endParaRPr lang="en-GB" sz="1800" b="0" dirty="0">
                        <a:solidFill>
                          <a:schemeClr val="bg1"/>
                        </a:solidFill>
                        <a:latin typeface="Arial" charset="0"/>
                        <a:ea typeface="Arial" charset="0"/>
                        <a:cs typeface="Arial" charset="0"/>
                      </a:endParaRPr>
                    </a:p>
                  </a:txBody>
                  <a:tcPr>
                    <a:solidFill>
                      <a:srgbClr val="364550"/>
                    </a:solidFill>
                  </a:tcPr>
                </a:tc>
                <a:tc>
                  <a:txBody>
                    <a:bodyPr/>
                    <a:lstStyle/>
                    <a:p>
                      <a:pPr algn="ctr"/>
                      <a:r>
                        <a:rPr lang="en-GB" sz="1800" b="0" dirty="0" smtClean="0">
                          <a:solidFill>
                            <a:schemeClr val="bg1"/>
                          </a:solidFill>
                          <a:latin typeface="Arial" charset="0"/>
                          <a:ea typeface="Arial" charset="0"/>
                          <a:cs typeface="Arial" charset="0"/>
                        </a:rPr>
                        <a:t>E.g. Blog articles, evergreen content, infographics, social</a:t>
                      </a:r>
                      <a:r>
                        <a:rPr lang="en-GB" sz="1800" b="0" baseline="0" dirty="0" smtClean="0">
                          <a:solidFill>
                            <a:schemeClr val="bg1"/>
                          </a:solidFill>
                          <a:latin typeface="Arial" charset="0"/>
                          <a:ea typeface="Arial" charset="0"/>
                          <a:cs typeface="Arial" charset="0"/>
                        </a:rPr>
                        <a:t> media, explainer videos</a:t>
                      </a:r>
                      <a:endParaRPr lang="en-GB" sz="1800" b="0" dirty="0">
                        <a:solidFill>
                          <a:schemeClr val="bg1"/>
                        </a:solidFill>
                        <a:latin typeface="Arial" charset="0"/>
                        <a:ea typeface="Arial" charset="0"/>
                        <a:cs typeface="Arial" charset="0"/>
                      </a:endParaRPr>
                    </a:p>
                  </a:txBody>
                  <a:tcPr>
                    <a:solidFill>
                      <a:srgbClr val="364550"/>
                    </a:solidFill>
                  </a:tcPr>
                </a:tc>
                <a:extLst>
                  <a:ext uri="{0D108BD9-81ED-4DB2-BD59-A6C34878D82A}">
                    <a16:rowId xmlns:a16="http://schemas.microsoft.com/office/drawing/2014/main" val="2345749289"/>
                  </a:ext>
                </a:extLst>
              </a:tr>
              <a:tr h="924098">
                <a:tc>
                  <a:txBody>
                    <a:bodyPr/>
                    <a:lstStyle/>
                    <a:p>
                      <a:pPr algn="ctr"/>
                      <a:r>
                        <a:rPr lang="en-GB" sz="1800" dirty="0" smtClean="0">
                          <a:solidFill>
                            <a:schemeClr val="bg1"/>
                          </a:solidFill>
                          <a:latin typeface="Arial" charset="0"/>
                          <a:ea typeface="Arial" charset="0"/>
                          <a:cs typeface="Arial" charset="0"/>
                        </a:rPr>
                        <a:t>Educate our prospects</a:t>
                      </a:r>
                      <a:endParaRPr lang="en-GB" sz="1800" dirty="0">
                        <a:solidFill>
                          <a:schemeClr val="bg1"/>
                        </a:solidFill>
                        <a:latin typeface="Arial" charset="0"/>
                        <a:ea typeface="Arial" charset="0"/>
                        <a:cs typeface="Arial" charset="0"/>
                      </a:endParaRPr>
                    </a:p>
                  </a:txBody>
                  <a:tcPr>
                    <a:solidFill>
                      <a:srgbClr val="328BC3"/>
                    </a:solidFill>
                  </a:tcPr>
                </a:tc>
                <a:tc>
                  <a:txBody>
                    <a:bodyPr/>
                    <a:lstStyle/>
                    <a:p>
                      <a:pPr algn="ctr"/>
                      <a:r>
                        <a:rPr lang="en-GB" sz="1800" dirty="0" smtClean="0">
                          <a:solidFill>
                            <a:schemeClr val="bg1"/>
                          </a:solidFill>
                          <a:latin typeface="Arial" charset="0"/>
                          <a:ea typeface="Arial" charset="0"/>
                          <a:cs typeface="Arial" charset="0"/>
                        </a:rPr>
                        <a:t>E.g. </a:t>
                      </a:r>
                      <a:r>
                        <a:rPr lang="en-GB" sz="1800" dirty="0" err="1" smtClean="0">
                          <a:solidFill>
                            <a:schemeClr val="bg1"/>
                          </a:solidFill>
                          <a:latin typeface="Arial" charset="0"/>
                          <a:ea typeface="Arial" charset="0"/>
                          <a:cs typeface="Arial" charset="0"/>
                        </a:rPr>
                        <a:t>Ebooks</a:t>
                      </a:r>
                      <a:r>
                        <a:rPr lang="en-GB" sz="1800" dirty="0" smtClean="0">
                          <a:solidFill>
                            <a:schemeClr val="bg1"/>
                          </a:solidFill>
                          <a:latin typeface="Arial" charset="0"/>
                          <a:ea typeface="Arial" charset="0"/>
                          <a:cs typeface="Arial" charset="0"/>
                        </a:rPr>
                        <a:t>,</a:t>
                      </a:r>
                      <a:r>
                        <a:rPr lang="en-GB" sz="1800" baseline="0" dirty="0" smtClean="0">
                          <a:solidFill>
                            <a:schemeClr val="bg1"/>
                          </a:solidFill>
                          <a:latin typeface="Arial" charset="0"/>
                          <a:ea typeface="Arial" charset="0"/>
                          <a:cs typeface="Arial" charset="0"/>
                        </a:rPr>
                        <a:t> webinars, templates and other downloadable assets</a:t>
                      </a:r>
                      <a:endParaRPr lang="en-GB" sz="1800" dirty="0">
                        <a:solidFill>
                          <a:schemeClr val="bg1"/>
                        </a:solidFill>
                        <a:latin typeface="Arial" charset="0"/>
                        <a:ea typeface="Arial" charset="0"/>
                        <a:cs typeface="Arial" charset="0"/>
                      </a:endParaRPr>
                    </a:p>
                  </a:txBody>
                  <a:tcPr>
                    <a:solidFill>
                      <a:srgbClr val="328BC3"/>
                    </a:solidFill>
                  </a:tcPr>
                </a:tc>
                <a:extLst>
                  <a:ext uri="{0D108BD9-81ED-4DB2-BD59-A6C34878D82A}">
                    <a16:rowId xmlns:a16="http://schemas.microsoft.com/office/drawing/2014/main" val="291959582"/>
                  </a:ext>
                </a:extLst>
              </a:tr>
              <a:tr h="924098">
                <a:tc>
                  <a:txBody>
                    <a:bodyPr/>
                    <a:lstStyle/>
                    <a:p>
                      <a:pPr algn="ctr"/>
                      <a:r>
                        <a:rPr lang="en-GB" sz="1800" dirty="0" smtClean="0">
                          <a:solidFill>
                            <a:schemeClr val="bg1"/>
                          </a:solidFill>
                          <a:latin typeface="Arial" charset="0"/>
                          <a:ea typeface="Arial" charset="0"/>
                          <a:cs typeface="Arial" charset="0"/>
                        </a:rPr>
                        <a:t>Generate qualified leads/opportunities</a:t>
                      </a:r>
                      <a:endParaRPr lang="en-GB" sz="1800" dirty="0">
                        <a:solidFill>
                          <a:schemeClr val="bg1"/>
                        </a:solidFill>
                        <a:latin typeface="Arial" charset="0"/>
                        <a:ea typeface="Arial" charset="0"/>
                        <a:cs typeface="Arial" charset="0"/>
                      </a:endParaRPr>
                    </a:p>
                  </a:txBody>
                  <a:tcPr>
                    <a:solidFill>
                      <a:srgbClr val="09B3DB"/>
                    </a:solidFill>
                  </a:tcPr>
                </a:tc>
                <a:tc>
                  <a:txBody>
                    <a:bodyPr/>
                    <a:lstStyle/>
                    <a:p>
                      <a:pPr algn="ctr"/>
                      <a:r>
                        <a:rPr lang="en-GB" sz="1800" dirty="0" smtClean="0">
                          <a:solidFill>
                            <a:schemeClr val="bg1"/>
                          </a:solidFill>
                          <a:latin typeface="Arial" charset="0"/>
                          <a:ea typeface="Arial" charset="0"/>
                          <a:cs typeface="Arial" charset="0"/>
                        </a:rPr>
                        <a:t>E.g. Free trial, Demo request,</a:t>
                      </a:r>
                      <a:r>
                        <a:rPr lang="en-GB" sz="1800" baseline="0" dirty="0" smtClean="0">
                          <a:solidFill>
                            <a:schemeClr val="bg1"/>
                          </a:solidFill>
                          <a:latin typeface="Arial" charset="0"/>
                          <a:ea typeface="Arial" charset="0"/>
                          <a:cs typeface="Arial" charset="0"/>
                        </a:rPr>
                        <a:t> Contact (chat, email, phone)</a:t>
                      </a:r>
                      <a:endParaRPr lang="en-GB" sz="1800" dirty="0">
                        <a:solidFill>
                          <a:schemeClr val="bg1"/>
                        </a:solidFill>
                        <a:latin typeface="Arial" charset="0"/>
                        <a:ea typeface="Arial" charset="0"/>
                        <a:cs typeface="Arial" charset="0"/>
                      </a:endParaRPr>
                    </a:p>
                  </a:txBody>
                  <a:tcPr>
                    <a:solidFill>
                      <a:srgbClr val="09B3DB"/>
                    </a:solidFill>
                  </a:tcPr>
                </a:tc>
                <a:extLst>
                  <a:ext uri="{0D108BD9-81ED-4DB2-BD59-A6C34878D82A}">
                    <a16:rowId xmlns:a16="http://schemas.microsoft.com/office/drawing/2014/main" val="3460926802"/>
                  </a:ext>
                </a:extLst>
              </a:tr>
              <a:tr h="924098">
                <a:tc>
                  <a:txBody>
                    <a:bodyPr/>
                    <a:lstStyle/>
                    <a:p>
                      <a:pPr algn="ctr"/>
                      <a:r>
                        <a:rPr lang="en-GB" sz="1800" dirty="0" smtClean="0">
                          <a:solidFill>
                            <a:schemeClr val="bg1"/>
                          </a:solidFill>
                          <a:latin typeface="Arial" charset="0"/>
                          <a:ea typeface="Arial" charset="0"/>
                          <a:cs typeface="Arial" charset="0"/>
                        </a:rPr>
                        <a:t>Convert leads into customers</a:t>
                      </a:r>
                      <a:endParaRPr lang="en-GB" sz="1800" dirty="0">
                        <a:solidFill>
                          <a:schemeClr val="bg1"/>
                        </a:solidFill>
                        <a:latin typeface="Arial" charset="0"/>
                        <a:ea typeface="Arial" charset="0"/>
                        <a:cs typeface="Arial" charset="0"/>
                      </a:endParaRPr>
                    </a:p>
                  </a:txBody>
                  <a:tcPr>
                    <a:solidFill>
                      <a:srgbClr val="00E4AB"/>
                    </a:solidFill>
                  </a:tcPr>
                </a:tc>
                <a:tc>
                  <a:txBody>
                    <a:bodyPr/>
                    <a:lstStyle/>
                    <a:p>
                      <a:pPr algn="ctr"/>
                      <a:r>
                        <a:rPr lang="en-GB" sz="1800" dirty="0" smtClean="0">
                          <a:solidFill>
                            <a:schemeClr val="bg1"/>
                          </a:solidFill>
                          <a:latin typeface="Arial" charset="0"/>
                          <a:ea typeface="Arial" charset="0"/>
                          <a:cs typeface="Arial" charset="0"/>
                        </a:rPr>
                        <a:t>E.g. Case studies, product marketing collateral, sales tools (e.g. objection</a:t>
                      </a:r>
                      <a:r>
                        <a:rPr lang="en-GB" sz="1800" baseline="0" dirty="0" smtClean="0">
                          <a:solidFill>
                            <a:schemeClr val="bg1"/>
                          </a:solidFill>
                          <a:latin typeface="Arial" charset="0"/>
                          <a:ea typeface="Arial" charset="0"/>
                          <a:cs typeface="Arial" charset="0"/>
                        </a:rPr>
                        <a:t> handling), </a:t>
                      </a:r>
                      <a:r>
                        <a:rPr lang="en-GB" sz="1800" dirty="0" smtClean="0">
                          <a:solidFill>
                            <a:schemeClr val="bg1"/>
                          </a:solidFill>
                          <a:latin typeface="Arial" charset="0"/>
                          <a:ea typeface="Arial" charset="0"/>
                          <a:cs typeface="Arial" charset="0"/>
                        </a:rPr>
                        <a:t>email nurture</a:t>
                      </a:r>
                      <a:r>
                        <a:rPr lang="en-GB" sz="1800" baseline="0" dirty="0" smtClean="0">
                          <a:solidFill>
                            <a:schemeClr val="bg1"/>
                          </a:solidFill>
                          <a:latin typeface="Arial" charset="0"/>
                          <a:ea typeface="Arial" charset="0"/>
                          <a:cs typeface="Arial" charset="0"/>
                        </a:rPr>
                        <a:t> templates</a:t>
                      </a:r>
                      <a:endParaRPr lang="en-GB" sz="1800" dirty="0">
                        <a:solidFill>
                          <a:schemeClr val="bg1"/>
                        </a:solidFill>
                        <a:latin typeface="Arial" charset="0"/>
                        <a:ea typeface="Arial" charset="0"/>
                        <a:cs typeface="Arial" charset="0"/>
                      </a:endParaRPr>
                    </a:p>
                  </a:txBody>
                  <a:tcPr>
                    <a:solidFill>
                      <a:srgbClr val="00E4AB"/>
                    </a:solidFill>
                  </a:tcPr>
                </a:tc>
                <a:extLst>
                  <a:ext uri="{0D108BD9-81ED-4DB2-BD59-A6C34878D82A}">
                    <a16:rowId xmlns:a16="http://schemas.microsoft.com/office/drawing/2014/main" val="270603105"/>
                  </a:ext>
                </a:extLst>
              </a:tr>
            </a:tbl>
          </a:graphicData>
        </a:graphic>
      </p:graphicFrame>
      <p:sp>
        <p:nvSpPr>
          <p:cNvPr id="8" name="Right Arrow 7"/>
          <p:cNvSpPr/>
          <p:nvPr/>
        </p:nvSpPr>
        <p:spPr>
          <a:xfrm>
            <a:off x="3748997" y="2872971"/>
            <a:ext cx="729672" cy="138545"/>
          </a:xfrm>
          <a:prstGeom prst="rightArrow">
            <a:avLst/>
          </a:prstGeom>
          <a:solidFill>
            <a:srgbClr val="FF3200"/>
          </a:solidFill>
          <a:ln>
            <a:solidFill>
              <a:srgbClr val="FF3200"/>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solidFill>
                <a:schemeClr val="bg1"/>
              </a:solidFill>
            </a:endParaRPr>
          </a:p>
        </p:txBody>
      </p:sp>
      <p:sp>
        <p:nvSpPr>
          <p:cNvPr id="9" name="Right Arrow 8"/>
          <p:cNvSpPr/>
          <p:nvPr/>
        </p:nvSpPr>
        <p:spPr>
          <a:xfrm>
            <a:off x="3748997" y="3744652"/>
            <a:ext cx="729672" cy="138545"/>
          </a:xfrm>
          <a:prstGeom prst="rightArrow">
            <a:avLst/>
          </a:prstGeom>
          <a:solidFill>
            <a:srgbClr val="FF3200"/>
          </a:solidFill>
          <a:ln>
            <a:solidFill>
              <a:srgbClr val="FF3200"/>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solidFill>
                <a:schemeClr val="bg1"/>
              </a:solidFill>
            </a:endParaRPr>
          </a:p>
        </p:txBody>
      </p:sp>
      <p:sp>
        <p:nvSpPr>
          <p:cNvPr id="10" name="Right Arrow 9"/>
          <p:cNvSpPr/>
          <p:nvPr/>
        </p:nvSpPr>
        <p:spPr>
          <a:xfrm>
            <a:off x="3741015" y="4616333"/>
            <a:ext cx="729672" cy="138545"/>
          </a:xfrm>
          <a:prstGeom prst="rightArrow">
            <a:avLst/>
          </a:prstGeom>
          <a:solidFill>
            <a:srgbClr val="FF3200"/>
          </a:solidFill>
          <a:ln>
            <a:solidFill>
              <a:srgbClr val="FF3200"/>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solidFill>
                <a:schemeClr val="bg1"/>
              </a:solidFill>
            </a:endParaRPr>
          </a:p>
        </p:txBody>
      </p:sp>
      <p:sp>
        <p:nvSpPr>
          <p:cNvPr id="11" name="Right Arrow 10"/>
          <p:cNvSpPr/>
          <p:nvPr/>
        </p:nvSpPr>
        <p:spPr>
          <a:xfrm>
            <a:off x="3736397" y="5488014"/>
            <a:ext cx="729672" cy="138545"/>
          </a:xfrm>
          <a:prstGeom prst="rightArrow">
            <a:avLst/>
          </a:prstGeom>
          <a:solidFill>
            <a:srgbClr val="FF3200"/>
          </a:solidFill>
          <a:ln>
            <a:solidFill>
              <a:srgbClr val="FF3200"/>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GB">
              <a:solidFill>
                <a:schemeClr val="bg1"/>
              </a:solidFill>
            </a:endParaRPr>
          </a:p>
        </p:txBody>
      </p:sp>
      <p:sp>
        <p:nvSpPr>
          <p:cNvPr id="4" name="Up-Down Arrow 3"/>
          <p:cNvSpPr/>
          <p:nvPr/>
        </p:nvSpPr>
        <p:spPr>
          <a:xfrm>
            <a:off x="11522815" y="2349783"/>
            <a:ext cx="452875" cy="2175110"/>
          </a:xfrm>
          <a:prstGeom prst="upDownArrow">
            <a:avLst/>
          </a:prstGeom>
          <a:solidFill>
            <a:srgbClr val="FF3200"/>
          </a:solidFill>
          <a:ln>
            <a:solidFill>
              <a:srgbClr val="FF3200"/>
            </a:solidFill>
          </a:ln>
        </p:spPr>
        <p:style>
          <a:lnRef idx="1">
            <a:schemeClr val="accent1"/>
          </a:lnRef>
          <a:fillRef idx="3">
            <a:schemeClr val="accent1"/>
          </a:fillRef>
          <a:effectRef idx="2">
            <a:schemeClr val="accent1"/>
          </a:effectRef>
          <a:fontRef idx="minor">
            <a:schemeClr val="lt1"/>
          </a:fontRef>
        </p:style>
        <p:txBody>
          <a:bodyPr vert="vert" rtlCol="0" anchor="ctr"/>
          <a:lstStyle/>
          <a:p>
            <a:pPr algn="ctr"/>
            <a:r>
              <a:rPr lang="en-GB" sz="1400" dirty="0" smtClean="0">
                <a:latin typeface="Arial" charset="0"/>
                <a:ea typeface="Arial" charset="0"/>
                <a:cs typeface="Arial" charset="0"/>
              </a:rPr>
              <a:t>Marketing</a:t>
            </a:r>
            <a:endParaRPr lang="en-GB" sz="1400" dirty="0">
              <a:latin typeface="Arial" charset="0"/>
              <a:ea typeface="Arial" charset="0"/>
              <a:cs typeface="Arial" charset="0"/>
            </a:endParaRPr>
          </a:p>
        </p:txBody>
      </p:sp>
      <p:sp>
        <p:nvSpPr>
          <p:cNvPr id="12" name="Up-Down Arrow 11"/>
          <p:cNvSpPr/>
          <p:nvPr/>
        </p:nvSpPr>
        <p:spPr>
          <a:xfrm>
            <a:off x="11522815" y="4524893"/>
            <a:ext cx="452875" cy="1765584"/>
          </a:xfrm>
          <a:prstGeom prst="upDownArrow">
            <a:avLst/>
          </a:prstGeom>
          <a:solidFill>
            <a:srgbClr val="FF3200"/>
          </a:solidFill>
          <a:ln>
            <a:solidFill>
              <a:srgbClr val="FF3200"/>
            </a:solidFill>
          </a:ln>
        </p:spPr>
        <p:style>
          <a:lnRef idx="1">
            <a:schemeClr val="accent1"/>
          </a:lnRef>
          <a:fillRef idx="3">
            <a:schemeClr val="accent1"/>
          </a:fillRef>
          <a:effectRef idx="2">
            <a:schemeClr val="accent1"/>
          </a:effectRef>
          <a:fontRef idx="minor">
            <a:schemeClr val="lt1"/>
          </a:fontRef>
        </p:style>
        <p:txBody>
          <a:bodyPr vert="vert" rtlCol="0" anchor="ctr"/>
          <a:lstStyle/>
          <a:p>
            <a:pPr algn="ctr"/>
            <a:r>
              <a:rPr lang="en-GB" sz="1400" dirty="0" smtClean="0">
                <a:latin typeface="Arial" charset="0"/>
                <a:ea typeface="Arial" charset="0"/>
                <a:cs typeface="Arial" charset="0"/>
              </a:rPr>
              <a:t>Sales</a:t>
            </a:r>
            <a:endParaRPr lang="en-GB" sz="1400" dirty="0">
              <a:latin typeface="Arial" charset="0"/>
              <a:ea typeface="Arial" charset="0"/>
              <a:cs typeface="Arial" charset="0"/>
            </a:endParaRPr>
          </a:p>
        </p:txBody>
      </p:sp>
    </p:spTree>
    <p:extLst>
      <p:ext uri="{BB962C8B-B14F-4D97-AF65-F5344CB8AC3E}">
        <p14:creationId xmlns:p14="http://schemas.microsoft.com/office/powerpoint/2010/main" val="95317280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1114" y="103700"/>
            <a:ext cx="10515600" cy="1325563"/>
          </a:xfrm>
        </p:spPr>
        <p:txBody>
          <a:bodyPr>
            <a:normAutofit fontScale="90000"/>
          </a:bodyPr>
          <a:lstStyle/>
          <a:p>
            <a:r>
              <a:rPr lang="en-GB" sz="3600" b="1" dirty="0">
                <a:solidFill>
                  <a:srgbClr val="364550"/>
                </a:solidFill>
                <a:latin typeface="Arial" charset="0"/>
                <a:ea typeface="Arial" charset="0"/>
                <a:cs typeface="Arial" charset="0"/>
              </a:rPr>
              <a:t>1. Your Turn: </a:t>
            </a:r>
            <a:br>
              <a:rPr lang="en-GB" sz="3600" b="1" dirty="0">
                <a:solidFill>
                  <a:srgbClr val="364550"/>
                </a:solidFill>
                <a:latin typeface="Arial" charset="0"/>
                <a:ea typeface="Arial" charset="0"/>
                <a:cs typeface="Arial" charset="0"/>
              </a:rPr>
            </a:br>
            <a:r>
              <a:rPr lang="en-GB" sz="3600" b="1" dirty="0">
                <a:solidFill>
                  <a:srgbClr val="364550"/>
                </a:solidFill>
                <a:latin typeface="Arial" charset="0"/>
                <a:ea typeface="Arial" charset="0"/>
                <a:cs typeface="Arial" charset="0"/>
              </a:rPr>
              <a:t>Define Your Content Marketing Objectives &amp; KPIs</a:t>
            </a:r>
          </a:p>
        </p:txBody>
      </p:sp>
      <p:sp>
        <p:nvSpPr>
          <p:cNvPr id="3" name="Text Placeholder 2"/>
          <p:cNvSpPr>
            <a:spLocks noGrp="1"/>
          </p:cNvSpPr>
          <p:nvPr>
            <p:ph type="body" sz="quarter" idx="10"/>
          </p:nvPr>
        </p:nvSpPr>
        <p:spPr/>
        <p:txBody>
          <a:bodyPr>
            <a:normAutofit/>
          </a:bodyPr>
          <a:lstStyle/>
          <a:p>
            <a:pPr marL="0" marR="0" lvl="0" indent="0" defTabSz="914400" eaLnBrk="1" fontAlgn="auto" latinLnBrk="0" hangingPunct="1">
              <a:lnSpc>
                <a:spcPct val="100000"/>
              </a:lnSpc>
              <a:spcBef>
                <a:spcPts val="0"/>
              </a:spcBef>
              <a:spcAft>
                <a:spcPts val="0"/>
              </a:spcAft>
              <a:buClrTx/>
              <a:buSzTx/>
              <a:buFontTx/>
              <a:buNone/>
              <a:tabLst/>
              <a:defRPr/>
            </a:pPr>
            <a:endParaRPr lang="en-GB" dirty="0" smtClean="0"/>
          </a:p>
        </p:txBody>
      </p:sp>
      <p:sp>
        <p:nvSpPr>
          <p:cNvPr id="4" name="TextBox 3"/>
          <p:cNvSpPr txBox="1"/>
          <p:nvPr/>
        </p:nvSpPr>
        <p:spPr>
          <a:xfrm>
            <a:off x="2877671" y="766482"/>
            <a:ext cx="914400" cy="914400"/>
          </a:xfrm>
          <a:prstGeom prst="rect">
            <a:avLst/>
          </a:prstGeom>
        </p:spPr>
        <p:txBody>
          <a:bodyPr vert="horz" wrap="none" lIns="91440" tIns="45720" rIns="91440" bIns="45720" rtlCol="0" anchor="t">
            <a:normAutofit/>
          </a:bodyPr>
          <a:lstStyle/>
          <a:p>
            <a:endParaRPr lang="en-US" dirty="0" smtClean="0">
              <a:solidFill>
                <a:srgbClr val="535353"/>
              </a:solidFill>
            </a:endParaRPr>
          </a:p>
        </p:txBody>
      </p:sp>
      <p:graphicFrame>
        <p:nvGraphicFramePr>
          <p:cNvPr id="5" name="Table 4"/>
          <p:cNvGraphicFramePr>
            <a:graphicFrameLocks noGrp="1"/>
          </p:cNvGraphicFramePr>
          <p:nvPr>
            <p:extLst>
              <p:ext uri="{D42A27DB-BD31-4B8C-83A1-F6EECF244321}">
                <p14:modId xmlns:p14="http://schemas.microsoft.com/office/powerpoint/2010/main" val="1756317435"/>
              </p:ext>
            </p:extLst>
          </p:nvPr>
        </p:nvGraphicFramePr>
        <p:xfrm>
          <a:off x="681114" y="1387184"/>
          <a:ext cx="10902540" cy="4776404"/>
        </p:xfrm>
        <a:graphic>
          <a:graphicData uri="http://schemas.openxmlformats.org/drawingml/2006/table">
            <a:tbl>
              <a:tblPr firstRow="1" bandRow="1">
                <a:tableStyleId>{5C22544A-7EE6-4342-B048-85BDC9FD1C3A}</a:tableStyleId>
              </a:tblPr>
              <a:tblGrid>
                <a:gridCol w="2725635">
                  <a:extLst>
                    <a:ext uri="{9D8B030D-6E8A-4147-A177-3AD203B41FA5}">
                      <a16:colId xmlns:a16="http://schemas.microsoft.com/office/drawing/2014/main" val="20000"/>
                    </a:ext>
                  </a:extLst>
                </a:gridCol>
                <a:gridCol w="2725635">
                  <a:extLst>
                    <a:ext uri="{9D8B030D-6E8A-4147-A177-3AD203B41FA5}">
                      <a16:colId xmlns:a16="http://schemas.microsoft.com/office/drawing/2014/main" val="20001"/>
                    </a:ext>
                  </a:extLst>
                </a:gridCol>
                <a:gridCol w="2725635">
                  <a:extLst>
                    <a:ext uri="{9D8B030D-6E8A-4147-A177-3AD203B41FA5}">
                      <a16:colId xmlns:a16="http://schemas.microsoft.com/office/drawing/2014/main" val="20002"/>
                    </a:ext>
                  </a:extLst>
                </a:gridCol>
                <a:gridCol w="2725635">
                  <a:extLst>
                    <a:ext uri="{9D8B030D-6E8A-4147-A177-3AD203B41FA5}">
                      <a16:colId xmlns:a16="http://schemas.microsoft.com/office/drawing/2014/main" val="20003"/>
                    </a:ext>
                  </a:extLst>
                </a:gridCol>
              </a:tblGrid>
              <a:tr h="577354">
                <a:tc>
                  <a:txBody>
                    <a:bodyPr/>
                    <a:lstStyle/>
                    <a:p>
                      <a:pPr marL="0" algn="ctr" defTabSz="685800" rtl="0" eaLnBrk="1" latinLnBrk="0" hangingPunct="1"/>
                      <a:r>
                        <a:rPr lang="en-US" sz="1350" b="1" kern="1200" dirty="0" smtClean="0">
                          <a:solidFill>
                            <a:schemeClr val="lt1"/>
                          </a:solidFill>
                          <a:latin typeface="Arial" charset="0"/>
                          <a:ea typeface="Arial" charset="0"/>
                          <a:cs typeface="Arial" charset="0"/>
                        </a:rPr>
                        <a:t>Marketing Funnel</a:t>
                      </a:r>
                    </a:p>
                    <a:p>
                      <a:pPr marL="0" algn="ctr" defTabSz="685800" rtl="0" eaLnBrk="1" latinLnBrk="0" hangingPunct="1"/>
                      <a:r>
                        <a:rPr lang="en-US" sz="1350" b="1" kern="1200" dirty="0" smtClean="0">
                          <a:solidFill>
                            <a:schemeClr val="lt1"/>
                          </a:solidFill>
                          <a:latin typeface="Arial" charset="0"/>
                          <a:ea typeface="Arial" charset="0"/>
                          <a:cs typeface="Arial" charset="0"/>
                        </a:rPr>
                        <a:t>Stages</a:t>
                      </a:r>
                      <a:endParaRPr lang="en-US" sz="1350" b="1" kern="1200" dirty="0">
                        <a:solidFill>
                          <a:schemeClr val="lt1"/>
                        </a:solidFill>
                        <a:latin typeface="Arial" charset="0"/>
                        <a:ea typeface="Arial" charset="0"/>
                        <a:cs typeface="Arial" charset="0"/>
                      </a:endParaRPr>
                    </a:p>
                  </a:txBody>
                  <a:tcPr>
                    <a:solidFill>
                      <a:srgbClr val="364550"/>
                    </a:solidFill>
                  </a:tcPr>
                </a:tc>
                <a:tc>
                  <a:txBody>
                    <a:bodyPr/>
                    <a:lstStyle/>
                    <a:p>
                      <a:pPr algn="ctr"/>
                      <a:r>
                        <a:rPr lang="en-US" sz="1350" dirty="0" smtClean="0">
                          <a:latin typeface="Arial" charset="0"/>
                          <a:ea typeface="Arial" charset="0"/>
                          <a:cs typeface="Arial" charset="0"/>
                        </a:rPr>
                        <a:t>Objectives</a:t>
                      </a:r>
                      <a:endParaRPr lang="en-US" sz="1350" dirty="0">
                        <a:latin typeface="Arial" charset="0"/>
                        <a:ea typeface="Arial" charset="0"/>
                        <a:cs typeface="Arial" charset="0"/>
                      </a:endParaRPr>
                    </a:p>
                  </a:txBody>
                  <a:tcPr>
                    <a:solidFill>
                      <a:srgbClr val="364550"/>
                    </a:solidFill>
                  </a:tcPr>
                </a:tc>
                <a:tc>
                  <a:txBody>
                    <a:bodyPr/>
                    <a:lstStyle/>
                    <a:p>
                      <a:pPr algn="ctr"/>
                      <a:r>
                        <a:rPr lang="en-US" sz="1350" dirty="0" smtClean="0">
                          <a:latin typeface="Arial" charset="0"/>
                          <a:ea typeface="Arial" charset="0"/>
                          <a:cs typeface="Arial" charset="0"/>
                        </a:rPr>
                        <a:t>Actions to achieve</a:t>
                      </a:r>
                      <a:r>
                        <a:rPr lang="en-US" sz="1350" baseline="0" dirty="0" smtClean="0">
                          <a:latin typeface="Arial" charset="0"/>
                          <a:ea typeface="Arial" charset="0"/>
                          <a:cs typeface="Arial" charset="0"/>
                        </a:rPr>
                        <a:t> objectives</a:t>
                      </a:r>
                      <a:endParaRPr lang="en-US" sz="1350" dirty="0">
                        <a:latin typeface="Arial" charset="0"/>
                        <a:ea typeface="Arial" charset="0"/>
                        <a:cs typeface="Arial" charset="0"/>
                      </a:endParaRPr>
                    </a:p>
                  </a:txBody>
                  <a:tcPr>
                    <a:solidFill>
                      <a:srgbClr val="364550"/>
                    </a:solidFill>
                  </a:tcPr>
                </a:tc>
                <a:tc>
                  <a:txBody>
                    <a:bodyPr/>
                    <a:lstStyle/>
                    <a:p>
                      <a:pPr algn="ctr"/>
                      <a:r>
                        <a:rPr lang="en-US" sz="1350" dirty="0" smtClean="0">
                          <a:latin typeface="Arial" charset="0"/>
                          <a:ea typeface="Arial" charset="0"/>
                          <a:cs typeface="Arial" charset="0"/>
                        </a:rPr>
                        <a:t>Key Performance Indicators (KPIs)</a:t>
                      </a:r>
                      <a:endParaRPr lang="en-US" sz="1350" dirty="0">
                        <a:latin typeface="Arial" charset="0"/>
                        <a:ea typeface="Arial" charset="0"/>
                        <a:cs typeface="Arial" charset="0"/>
                      </a:endParaRPr>
                    </a:p>
                  </a:txBody>
                  <a:tcPr>
                    <a:solidFill>
                      <a:srgbClr val="364550"/>
                    </a:solidFill>
                  </a:tcPr>
                </a:tc>
                <a:extLst>
                  <a:ext uri="{0D108BD9-81ED-4DB2-BD59-A6C34878D82A}">
                    <a16:rowId xmlns:a16="http://schemas.microsoft.com/office/drawing/2014/main" val="10000"/>
                  </a:ext>
                </a:extLst>
              </a:tr>
              <a:tr h="1092139">
                <a:tc>
                  <a:txBody>
                    <a:bodyPr/>
                    <a:lstStyle/>
                    <a:p>
                      <a:r>
                        <a:rPr lang="en-US" sz="1350" b="1" dirty="0" smtClean="0">
                          <a:solidFill>
                            <a:srgbClr val="364550"/>
                          </a:solidFill>
                          <a:latin typeface="Arial" charset="0"/>
                          <a:ea typeface="Arial" charset="0"/>
                          <a:cs typeface="Arial" charset="0"/>
                        </a:rPr>
                        <a:t>Awareness</a:t>
                      </a:r>
                    </a:p>
                    <a:p>
                      <a:pPr marL="0" marR="0" indent="0" algn="l" defTabSz="685800" rtl="0" eaLnBrk="1" fontAlgn="auto" latinLnBrk="0" hangingPunct="1">
                        <a:lnSpc>
                          <a:spcPct val="100000"/>
                        </a:lnSpc>
                        <a:spcBef>
                          <a:spcPts val="0"/>
                        </a:spcBef>
                        <a:spcAft>
                          <a:spcPts val="0"/>
                        </a:spcAft>
                        <a:buClrTx/>
                        <a:buSzTx/>
                        <a:buFontTx/>
                        <a:buNone/>
                        <a:tabLst/>
                        <a:defRPr/>
                      </a:pPr>
                      <a:r>
                        <a:rPr lang="en-US" sz="1350" dirty="0" smtClean="0">
                          <a:solidFill>
                            <a:srgbClr val="364550"/>
                          </a:solidFill>
                          <a:latin typeface="Arial" charset="0"/>
                          <a:ea typeface="Arial" charset="0"/>
                          <a:cs typeface="Arial" charset="0"/>
                        </a:rPr>
                        <a:t>Increase brand awareness and visits to your websites and social networks</a:t>
                      </a:r>
                    </a:p>
                    <a:p>
                      <a:endParaRPr lang="en-US" sz="1350" b="1" dirty="0">
                        <a:solidFill>
                          <a:srgbClr val="364550"/>
                        </a:solidFill>
                        <a:latin typeface="Arial" charset="0"/>
                        <a:ea typeface="Arial" charset="0"/>
                        <a:cs typeface="Arial" charset="0"/>
                      </a:endParaRPr>
                    </a:p>
                  </a:txBody>
                  <a:tcPr>
                    <a:solidFill>
                      <a:srgbClr val="09B3DB"/>
                    </a:solidFill>
                  </a:tcPr>
                </a:tc>
                <a:tc>
                  <a:txBody>
                    <a:bodyPr/>
                    <a:lstStyle/>
                    <a:p>
                      <a:r>
                        <a:rPr lang="en-US" sz="1350" i="1" kern="1200" dirty="0" smtClean="0">
                          <a:solidFill>
                            <a:srgbClr val="364550"/>
                          </a:solidFill>
                          <a:latin typeface="Arial" charset="0"/>
                          <a:ea typeface="Arial" charset="0"/>
                          <a:cs typeface="Arial" charset="0"/>
                        </a:rPr>
                        <a:t>E.g. Increase monthly website visits by 15% in 6 months</a:t>
                      </a:r>
                      <a:endParaRPr lang="en-US" sz="1350" i="1" kern="1200" dirty="0">
                        <a:solidFill>
                          <a:srgbClr val="364550"/>
                        </a:solidFill>
                        <a:latin typeface="Arial" charset="0"/>
                        <a:ea typeface="Arial" charset="0"/>
                        <a:cs typeface="Arial" charset="0"/>
                      </a:endParaRPr>
                    </a:p>
                  </a:txBody>
                  <a:tcPr>
                    <a:solidFill>
                      <a:srgbClr val="09B3DB"/>
                    </a:solidFill>
                  </a:tcPr>
                </a:tc>
                <a:tc>
                  <a:txBody>
                    <a:bodyPr/>
                    <a:lstStyle/>
                    <a:p>
                      <a:r>
                        <a:rPr lang="en-US" sz="1350" i="1" kern="1200" dirty="0" smtClean="0">
                          <a:solidFill>
                            <a:srgbClr val="364550"/>
                          </a:solidFill>
                          <a:latin typeface="Arial" charset="0"/>
                          <a:ea typeface="Arial" charset="0"/>
                          <a:cs typeface="Arial" charset="0"/>
                        </a:rPr>
                        <a:t>E.g. Create 20 blog articles, short and long form evergreen articles</a:t>
                      </a:r>
                      <a:endParaRPr lang="en-US" sz="1350" i="1" kern="1200" dirty="0">
                        <a:solidFill>
                          <a:srgbClr val="364550"/>
                        </a:solidFill>
                        <a:latin typeface="Arial" charset="0"/>
                        <a:ea typeface="Arial" charset="0"/>
                        <a:cs typeface="Arial" charset="0"/>
                      </a:endParaRPr>
                    </a:p>
                  </a:txBody>
                  <a:tcPr>
                    <a:solidFill>
                      <a:srgbClr val="09B3DB"/>
                    </a:solidFill>
                  </a:tcPr>
                </a:tc>
                <a:tc>
                  <a:txBody>
                    <a:bodyPr/>
                    <a:lstStyle/>
                    <a:p>
                      <a:pPr marL="0" algn="l" defTabSz="685800" rtl="0" eaLnBrk="1" latinLnBrk="0" hangingPunct="1"/>
                      <a:r>
                        <a:rPr lang="en-US" sz="1350" i="1" kern="1200" dirty="0" smtClean="0">
                          <a:solidFill>
                            <a:srgbClr val="364550"/>
                          </a:solidFill>
                          <a:latin typeface="Arial" charset="0"/>
                          <a:ea typeface="Arial" charset="0"/>
                          <a:cs typeface="Arial" charset="0"/>
                        </a:rPr>
                        <a:t>New organic website visits (%)</a:t>
                      </a:r>
                      <a:endParaRPr lang="en-US" sz="1350" i="1" kern="1200" dirty="0">
                        <a:solidFill>
                          <a:srgbClr val="364550"/>
                        </a:solidFill>
                        <a:latin typeface="Arial" charset="0"/>
                        <a:ea typeface="Arial" charset="0"/>
                        <a:cs typeface="Arial" charset="0"/>
                      </a:endParaRPr>
                    </a:p>
                  </a:txBody>
                  <a:tcPr>
                    <a:solidFill>
                      <a:srgbClr val="09B3DB"/>
                    </a:solidFill>
                  </a:tcPr>
                </a:tc>
                <a:extLst>
                  <a:ext uri="{0D108BD9-81ED-4DB2-BD59-A6C34878D82A}">
                    <a16:rowId xmlns:a16="http://schemas.microsoft.com/office/drawing/2014/main" val="10001"/>
                  </a:ext>
                </a:extLst>
              </a:tr>
              <a:tr h="992496">
                <a:tc>
                  <a:txBody>
                    <a:bodyPr/>
                    <a:lstStyle/>
                    <a:p>
                      <a:r>
                        <a:rPr lang="en-US" sz="1350" b="1" dirty="0" smtClean="0">
                          <a:solidFill>
                            <a:srgbClr val="364550"/>
                          </a:solidFill>
                          <a:latin typeface="Arial" charset="0"/>
                          <a:ea typeface="Arial" charset="0"/>
                          <a:cs typeface="Arial" charset="0"/>
                        </a:rPr>
                        <a:t>Interest</a:t>
                      </a:r>
                    </a:p>
                    <a:p>
                      <a:pPr marL="0" marR="0" indent="0" algn="l" defTabSz="685800" rtl="0" eaLnBrk="1" fontAlgn="auto" latinLnBrk="0" hangingPunct="1">
                        <a:lnSpc>
                          <a:spcPct val="100000"/>
                        </a:lnSpc>
                        <a:spcBef>
                          <a:spcPts val="0"/>
                        </a:spcBef>
                        <a:spcAft>
                          <a:spcPts val="0"/>
                        </a:spcAft>
                        <a:buClrTx/>
                        <a:buSzTx/>
                        <a:buFontTx/>
                        <a:buNone/>
                        <a:tabLst/>
                        <a:defRPr/>
                      </a:pPr>
                      <a:r>
                        <a:rPr lang="en-US" sz="1350" kern="1200" dirty="0" smtClean="0">
                          <a:solidFill>
                            <a:srgbClr val="364550"/>
                          </a:solidFill>
                          <a:latin typeface="Arial" charset="0"/>
                          <a:ea typeface="Arial" charset="0"/>
                          <a:cs typeface="Arial" charset="0"/>
                        </a:rPr>
                        <a:t>Increase number of visitors who convert into leads</a:t>
                      </a:r>
                      <a:endParaRPr lang="en-US" sz="1350" kern="1200" dirty="0">
                        <a:solidFill>
                          <a:srgbClr val="364550"/>
                        </a:solidFill>
                        <a:latin typeface="Arial" charset="0"/>
                        <a:ea typeface="Arial" charset="0"/>
                        <a:cs typeface="Arial" charset="0"/>
                      </a:endParaRPr>
                    </a:p>
                  </a:txBody>
                  <a:tcPr>
                    <a:solidFill>
                      <a:srgbClr val="00E4AB"/>
                    </a:solidFill>
                  </a:tcPr>
                </a:tc>
                <a:tc>
                  <a:txBody>
                    <a:bodyPr/>
                    <a:lstStyle/>
                    <a:p>
                      <a:pPr marL="0" algn="l" defTabSz="685800" rtl="0" eaLnBrk="1" latinLnBrk="0" hangingPunct="1"/>
                      <a:r>
                        <a:rPr lang="en-US" sz="1350" i="1" kern="1200" dirty="0" smtClean="0">
                          <a:solidFill>
                            <a:srgbClr val="364550"/>
                          </a:solidFill>
                          <a:latin typeface="Arial" charset="0"/>
                          <a:ea typeface="Arial" charset="0"/>
                          <a:cs typeface="Arial" charset="0"/>
                        </a:rPr>
                        <a:t>E.g. Generate 10% more leads from each whitepaper created in 6 months</a:t>
                      </a:r>
                      <a:endParaRPr lang="en-US" sz="1350" i="1" kern="1200" dirty="0">
                        <a:solidFill>
                          <a:srgbClr val="364550"/>
                        </a:solidFill>
                        <a:latin typeface="Arial" charset="0"/>
                        <a:ea typeface="Arial" charset="0"/>
                        <a:cs typeface="Arial" charset="0"/>
                      </a:endParaRPr>
                    </a:p>
                  </a:txBody>
                  <a:tcPr>
                    <a:solidFill>
                      <a:srgbClr val="00E4AB"/>
                    </a:solidFill>
                  </a:tcPr>
                </a:tc>
                <a:tc>
                  <a:txBody>
                    <a:bodyPr/>
                    <a:lstStyle/>
                    <a:p>
                      <a:r>
                        <a:rPr lang="en-US" sz="1350" i="1" kern="1200" dirty="0" smtClean="0">
                          <a:solidFill>
                            <a:srgbClr val="364550"/>
                          </a:solidFill>
                          <a:latin typeface="Arial" charset="0"/>
                          <a:ea typeface="Arial" charset="0"/>
                          <a:cs typeface="Arial" charset="0"/>
                        </a:rPr>
                        <a:t>E.g. Create 3 new whitepapers and 2 new webinars</a:t>
                      </a:r>
                      <a:endParaRPr lang="en-US" sz="1350" i="1" kern="1200" dirty="0">
                        <a:solidFill>
                          <a:srgbClr val="364550"/>
                        </a:solidFill>
                        <a:latin typeface="Arial" charset="0"/>
                        <a:ea typeface="Arial" charset="0"/>
                        <a:cs typeface="Arial" charset="0"/>
                      </a:endParaRPr>
                    </a:p>
                  </a:txBody>
                  <a:tcPr>
                    <a:solidFill>
                      <a:srgbClr val="00E4AB"/>
                    </a:solidFill>
                  </a:tcPr>
                </a:tc>
                <a:tc>
                  <a:txBody>
                    <a:bodyPr/>
                    <a:lstStyle/>
                    <a:p>
                      <a:r>
                        <a:rPr lang="en-US" sz="1350" i="1" kern="1200" dirty="0" smtClean="0">
                          <a:solidFill>
                            <a:srgbClr val="364550"/>
                          </a:solidFill>
                          <a:latin typeface="Arial" charset="0"/>
                          <a:ea typeface="Arial" charset="0"/>
                          <a:cs typeface="Arial" charset="0"/>
                        </a:rPr>
                        <a:t>Number of leads generated per asset</a:t>
                      </a:r>
                      <a:endParaRPr lang="en-US" sz="1350" i="1" kern="1200" dirty="0">
                        <a:solidFill>
                          <a:srgbClr val="364550"/>
                        </a:solidFill>
                        <a:latin typeface="Arial" charset="0"/>
                        <a:ea typeface="Arial" charset="0"/>
                        <a:cs typeface="Arial" charset="0"/>
                      </a:endParaRPr>
                    </a:p>
                  </a:txBody>
                  <a:tcPr>
                    <a:solidFill>
                      <a:srgbClr val="00E4AB"/>
                    </a:solidFill>
                  </a:tcPr>
                </a:tc>
                <a:extLst>
                  <a:ext uri="{0D108BD9-81ED-4DB2-BD59-A6C34878D82A}">
                    <a16:rowId xmlns:a16="http://schemas.microsoft.com/office/drawing/2014/main" val="10002"/>
                  </a:ext>
                </a:extLst>
              </a:tr>
              <a:tr h="1092139">
                <a:tc>
                  <a:txBody>
                    <a:bodyPr/>
                    <a:lstStyle/>
                    <a:p>
                      <a:r>
                        <a:rPr lang="en-US" sz="1350" b="1" dirty="0" smtClean="0">
                          <a:solidFill>
                            <a:srgbClr val="364550"/>
                          </a:solidFill>
                          <a:latin typeface="Arial" charset="0"/>
                          <a:ea typeface="Arial" charset="0"/>
                          <a:cs typeface="Arial" charset="0"/>
                        </a:rPr>
                        <a:t>Desire</a:t>
                      </a:r>
                    </a:p>
                    <a:p>
                      <a:pPr marL="0" marR="0" indent="0" algn="l" defTabSz="685800" rtl="0" eaLnBrk="1" fontAlgn="auto" latinLnBrk="0" hangingPunct="1">
                        <a:lnSpc>
                          <a:spcPct val="100000"/>
                        </a:lnSpc>
                        <a:spcBef>
                          <a:spcPts val="0"/>
                        </a:spcBef>
                        <a:spcAft>
                          <a:spcPts val="0"/>
                        </a:spcAft>
                        <a:buClrTx/>
                        <a:buSzTx/>
                        <a:buFontTx/>
                        <a:buNone/>
                        <a:tabLst/>
                        <a:defRPr/>
                      </a:pPr>
                      <a:r>
                        <a:rPr lang="en-US" sz="1350" kern="1200" dirty="0" smtClean="0">
                          <a:solidFill>
                            <a:srgbClr val="364550"/>
                          </a:solidFill>
                          <a:latin typeface="Arial" charset="0"/>
                          <a:ea typeface="Arial" charset="0"/>
                          <a:cs typeface="Arial" charset="0"/>
                        </a:rPr>
                        <a:t>Increase number of leads who convert into qualified leads/prospects</a:t>
                      </a:r>
                    </a:p>
                    <a:p>
                      <a:endParaRPr lang="en-US" sz="1350" b="1" dirty="0">
                        <a:solidFill>
                          <a:srgbClr val="364550"/>
                        </a:solidFill>
                        <a:latin typeface="Arial" charset="0"/>
                        <a:ea typeface="Arial" charset="0"/>
                        <a:cs typeface="Arial" charset="0"/>
                      </a:endParaRPr>
                    </a:p>
                  </a:txBody>
                  <a:tcPr>
                    <a:solidFill>
                      <a:srgbClr val="09B3DB"/>
                    </a:solidFill>
                  </a:tcPr>
                </a:tc>
                <a:tc>
                  <a:txBody>
                    <a:bodyPr/>
                    <a:lstStyle/>
                    <a:p>
                      <a:r>
                        <a:rPr lang="en-US" sz="1350" i="1" kern="1200" dirty="0" smtClean="0">
                          <a:solidFill>
                            <a:srgbClr val="364550"/>
                          </a:solidFill>
                          <a:latin typeface="Arial" charset="0"/>
                          <a:ea typeface="Arial" charset="0"/>
                          <a:cs typeface="Arial" charset="0"/>
                        </a:rPr>
                        <a:t>E.g. Increase your MQL to SQL conversion</a:t>
                      </a:r>
                      <a:r>
                        <a:rPr lang="en-US" sz="1350" i="1" kern="1200" baseline="0" dirty="0" smtClean="0">
                          <a:solidFill>
                            <a:srgbClr val="364550"/>
                          </a:solidFill>
                          <a:latin typeface="Arial" charset="0"/>
                          <a:ea typeface="Arial" charset="0"/>
                          <a:cs typeface="Arial" charset="0"/>
                        </a:rPr>
                        <a:t> rate</a:t>
                      </a:r>
                      <a:r>
                        <a:rPr lang="en-US" sz="1350" i="1" kern="1200" dirty="0" smtClean="0">
                          <a:solidFill>
                            <a:srgbClr val="364550"/>
                          </a:solidFill>
                          <a:latin typeface="Arial" charset="0"/>
                          <a:ea typeface="Arial" charset="0"/>
                          <a:cs typeface="Arial" charset="0"/>
                        </a:rPr>
                        <a:t> by 4% in 6 months</a:t>
                      </a:r>
                      <a:endParaRPr lang="en-US" sz="1350" i="1" kern="1200" dirty="0">
                        <a:solidFill>
                          <a:srgbClr val="364550"/>
                        </a:solidFill>
                        <a:latin typeface="Arial" charset="0"/>
                        <a:ea typeface="Arial" charset="0"/>
                        <a:cs typeface="Arial" charset="0"/>
                      </a:endParaRPr>
                    </a:p>
                  </a:txBody>
                  <a:tcPr>
                    <a:solidFill>
                      <a:srgbClr val="09B3DB"/>
                    </a:solidFill>
                  </a:tcPr>
                </a:tc>
                <a:tc>
                  <a:txBody>
                    <a:bodyPr/>
                    <a:lstStyle/>
                    <a:p>
                      <a:r>
                        <a:rPr lang="en-US" sz="1350" i="1" kern="1200" dirty="0" smtClean="0">
                          <a:solidFill>
                            <a:srgbClr val="364550"/>
                          </a:solidFill>
                          <a:latin typeface="Arial" charset="0"/>
                          <a:ea typeface="Arial" charset="0"/>
                          <a:cs typeface="Arial" charset="0"/>
                        </a:rPr>
                        <a:t>E.g. Offer free trials</a:t>
                      </a:r>
                      <a:r>
                        <a:rPr lang="en-US" sz="1350" i="1" kern="1200" baseline="0" dirty="0" smtClean="0">
                          <a:solidFill>
                            <a:srgbClr val="364550"/>
                          </a:solidFill>
                          <a:latin typeface="Arial" charset="0"/>
                          <a:ea typeface="Arial" charset="0"/>
                          <a:cs typeface="Arial" charset="0"/>
                        </a:rPr>
                        <a:t> or product demos to prospects</a:t>
                      </a:r>
                      <a:endParaRPr lang="en-US" sz="1350" i="1" kern="1200" dirty="0">
                        <a:solidFill>
                          <a:srgbClr val="364550"/>
                        </a:solidFill>
                        <a:latin typeface="Arial" charset="0"/>
                        <a:ea typeface="Arial" charset="0"/>
                        <a:cs typeface="Arial" charset="0"/>
                      </a:endParaRPr>
                    </a:p>
                  </a:txBody>
                  <a:tcPr>
                    <a:solidFill>
                      <a:srgbClr val="09B3DB"/>
                    </a:solidFill>
                  </a:tcPr>
                </a:tc>
                <a:tc>
                  <a:txBody>
                    <a:bodyPr/>
                    <a:lstStyle/>
                    <a:p>
                      <a:r>
                        <a:rPr lang="en-US" sz="1350" i="1" kern="1200" dirty="0" smtClean="0">
                          <a:solidFill>
                            <a:srgbClr val="364550"/>
                          </a:solidFill>
                          <a:latin typeface="Arial" charset="0"/>
                          <a:ea typeface="Arial" charset="0"/>
                          <a:cs typeface="Arial" charset="0"/>
                        </a:rPr>
                        <a:t>MQL to SQL</a:t>
                      </a:r>
                      <a:r>
                        <a:rPr lang="en-US" sz="1350" i="1" kern="1200" baseline="0" dirty="0" smtClean="0">
                          <a:solidFill>
                            <a:srgbClr val="364550"/>
                          </a:solidFill>
                          <a:latin typeface="Arial" charset="0"/>
                          <a:ea typeface="Arial" charset="0"/>
                          <a:cs typeface="Arial" charset="0"/>
                        </a:rPr>
                        <a:t> conversion </a:t>
                      </a:r>
                      <a:r>
                        <a:rPr lang="en-US" sz="1350" i="1" kern="1200" dirty="0" smtClean="0">
                          <a:solidFill>
                            <a:srgbClr val="364550"/>
                          </a:solidFill>
                          <a:latin typeface="Arial" charset="0"/>
                          <a:ea typeface="Arial" charset="0"/>
                          <a:cs typeface="Arial" charset="0"/>
                        </a:rPr>
                        <a:t>rate (%)</a:t>
                      </a:r>
                      <a:endParaRPr lang="en-US" sz="1350" i="1" dirty="0">
                        <a:solidFill>
                          <a:srgbClr val="364550"/>
                        </a:solidFill>
                        <a:latin typeface="Arial" charset="0"/>
                        <a:ea typeface="Arial" charset="0"/>
                        <a:cs typeface="Arial" charset="0"/>
                      </a:endParaRPr>
                    </a:p>
                  </a:txBody>
                  <a:tcPr>
                    <a:solidFill>
                      <a:srgbClr val="09B3DB"/>
                    </a:solidFill>
                  </a:tcPr>
                </a:tc>
                <a:extLst>
                  <a:ext uri="{0D108BD9-81ED-4DB2-BD59-A6C34878D82A}">
                    <a16:rowId xmlns:a16="http://schemas.microsoft.com/office/drawing/2014/main" val="10003"/>
                  </a:ext>
                </a:extLst>
              </a:tr>
              <a:tr h="966274">
                <a:tc>
                  <a:txBody>
                    <a:bodyPr/>
                    <a:lstStyle/>
                    <a:p>
                      <a:r>
                        <a:rPr lang="en-US" sz="1350" b="1" dirty="0" smtClean="0">
                          <a:solidFill>
                            <a:srgbClr val="364550"/>
                          </a:solidFill>
                          <a:latin typeface="Arial" charset="0"/>
                          <a:ea typeface="Arial" charset="0"/>
                          <a:cs typeface="Arial" charset="0"/>
                        </a:rPr>
                        <a:t>Action</a:t>
                      </a:r>
                    </a:p>
                    <a:p>
                      <a:pPr marL="0" marR="0" indent="0" algn="l" defTabSz="685800" rtl="0" eaLnBrk="1" fontAlgn="auto" latinLnBrk="0" hangingPunct="1">
                        <a:lnSpc>
                          <a:spcPct val="100000"/>
                        </a:lnSpc>
                        <a:spcBef>
                          <a:spcPts val="0"/>
                        </a:spcBef>
                        <a:spcAft>
                          <a:spcPts val="0"/>
                        </a:spcAft>
                        <a:buClrTx/>
                        <a:buSzTx/>
                        <a:buFontTx/>
                        <a:buNone/>
                        <a:tabLst/>
                        <a:defRPr/>
                      </a:pPr>
                      <a:r>
                        <a:rPr lang="en-US" sz="1350" kern="1200" dirty="0" smtClean="0">
                          <a:solidFill>
                            <a:srgbClr val="364550"/>
                          </a:solidFill>
                          <a:latin typeface="Arial" charset="0"/>
                          <a:ea typeface="Arial" charset="0"/>
                          <a:cs typeface="Arial" charset="0"/>
                        </a:rPr>
                        <a:t>Increase number of conversions from leads to customers</a:t>
                      </a:r>
                    </a:p>
                  </a:txBody>
                  <a:tcPr>
                    <a:solidFill>
                      <a:srgbClr val="00E4AB"/>
                    </a:solidFill>
                  </a:tcPr>
                </a:tc>
                <a:tc>
                  <a:txBody>
                    <a:bodyPr/>
                    <a:lstStyle/>
                    <a:p>
                      <a:r>
                        <a:rPr lang="en-US" sz="1350" i="1" kern="1200" dirty="0" smtClean="0">
                          <a:solidFill>
                            <a:srgbClr val="364550"/>
                          </a:solidFill>
                          <a:latin typeface="Arial" charset="0"/>
                          <a:ea typeface="Arial" charset="0"/>
                          <a:cs typeface="Arial" charset="0"/>
                        </a:rPr>
                        <a:t>E.g. Increase your lead to customer conversion rate by 2.5% in 6 months</a:t>
                      </a:r>
                      <a:endParaRPr lang="en-US" sz="1350" i="1" kern="1200" dirty="0">
                        <a:solidFill>
                          <a:srgbClr val="364550"/>
                        </a:solidFill>
                        <a:latin typeface="Arial" charset="0"/>
                        <a:ea typeface="Arial" charset="0"/>
                        <a:cs typeface="Arial" charset="0"/>
                      </a:endParaRPr>
                    </a:p>
                  </a:txBody>
                  <a:tcPr>
                    <a:solidFill>
                      <a:srgbClr val="00E4AB"/>
                    </a:solidFill>
                  </a:tcPr>
                </a:tc>
                <a:tc>
                  <a:txBody>
                    <a:bodyPr/>
                    <a:lstStyle/>
                    <a:p>
                      <a:r>
                        <a:rPr lang="en-US" sz="1350" i="1" kern="1200" dirty="0" smtClean="0">
                          <a:solidFill>
                            <a:srgbClr val="364550"/>
                          </a:solidFill>
                          <a:latin typeface="Arial" charset="0"/>
                          <a:ea typeface="Arial" charset="0"/>
                          <a:cs typeface="Arial" charset="0"/>
                        </a:rPr>
                        <a:t>E.g. Create 5 new case studies</a:t>
                      </a:r>
                      <a:r>
                        <a:rPr lang="en-US" sz="1350" i="1" kern="1200" baseline="0" dirty="0" smtClean="0">
                          <a:solidFill>
                            <a:srgbClr val="364550"/>
                          </a:solidFill>
                          <a:latin typeface="Arial" charset="0"/>
                          <a:ea typeface="Arial" charset="0"/>
                          <a:cs typeface="Arial" charset="0"/>
                        </a:rPr>
                        <a:t> </a:t>
                      </a:r>
                      <a:r>
                        <a:rPr lang="en-US" sz="1350" i="1" kern="1200" dirty="0" smtClean="0">
                          <a:solidFill>
                            <a:srgbClr val="364550"/>
                          </a:solidFill>
                          <a:latin typeface="Arial" charset="0"/>
                          <a:ea typeface="Arial" charset="0"/>
                          <a:cs typeface="Arial" charset="0"/>
                        </a:rPr>
                        <a:t>and set up new email nurture templates</a:t>
                      </a:r>
                    </a:p>
                  </a:txBody>
                  <a:tcPr>
                    <a:solidFill>
                      <a:srgbClr val="00E4AB"/>
                    </a:solidFill>
                  </a:tcPr>
                </a:tc>
                <a:tc>
                  <a:txBody>
                    <a:bodyPr/>
                    <a:lstStyle/>
                    <a:p>
                      <a:r>
                        <a:rPr lang="en-US" sz="1350" i="1" kern="1200" dirty="0" smtClean="0">
                          <a:solidFill>
                            <a:srgbClr val="364550"/>
                          </a:solidFill>
                          <a:latin typeface="Arial" charset="0"/>
                          <a:ea typeface="Arial" charset="0"/>
                          <a:cs typeface="Arial" charset="0"/>
                        </a:rPr>
                        <a:t>Lead to customer conversion rate (%)</a:t>
                      </a:r>
                      <a:endParaRPr lang="en-US" sz="1350" i="1" kern="1200" dirty="0">
                        <a:solidFill>
                          <a:srgbClr val="364550"/>
                        </a:solidFill>
                        <a:latin typeface="Arial" charset="0"/>
                        <a:ea typeface="Arial" charset="0"/>
                        <a:cs typeface="Arial" charset="0"/>
                      </a:endParaRPr>
                    </a:p>
                  </a:txBody>
                  <a:tcPr>
                    <a:solidFill>
                      <a:srgbClr val="00E4AB"/>
                    </a:solidFill>
                  </a:tcPr>
                </a:tc>
                <a:extLst>
                  <a:ext uri="{0D108BD9-81ED-4DB2-BD59-A6C34878D82A}">
                    <a16:rowId xmlns:a16="http://schemas.microsoft.com/office/drawing/2014/main" val="10004"/>
                  </a:ext>
                </a:extLst>
              </a:tr>
            </a:tbl>
          </a:graphicData>
        </a:graphic>
      </p:graphicFrame>
    </p:spTree>
    <p:extLst>
      <p:ext uri="{BB962C8B-B14F-4D97-AF65-F5344CB8AC3E}">
        <p14:creationId xmlns:p14="http://schemas.microsoft.com/office/powerpoint/2010/main" val="127539986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179773"/>
            <a:ext cx="10515600" cy="1325563"/>
          </a:xfrm>
        </p:spPr>
        <p:txBody>
          <a:bodyPr>
            <a:normAutofit/>
          </a:bodyPr>
          <a:lstStyle/>
          <a:p>
            <a:r>
              <a:rPr lang="en-GB" sz="3200" b="1" dirty="0">
                <a:solidFill>
                  <a:srgbClr val="364550"/>
                </a:solidFill>
                <a:latin typeface="Arial" charset="0"/>
                <a:ea typeface="Arial" charset="0"/>
                <a:cs typeface="Arial" charset="0"/>
              </a:rPr>
              <a:t>2. Buyer Personas</a:t>
            </a:r>
          </a:p>
        </p:txBody>
      </p:sp>
      <p:sp>
        <p:nvSpPr>
          <p:cNvPr id="3" name="Text Placeholder 2"/>
          <p:cNvSpPr>
            <a:spLocks noGrp="1"/>
          </p:cNvSpPr>
          <p:nvPr>
            <p:ph type="body" sz="quarter" idx="10"/>
          </p:nvPr>
        </p:nvSpPr>
        <p:spPr>
          <a:xfrm>
            <a:off x="838200" y="1296774"/>
            <a:ext cx="10902538" cy="5202880"/>
          </a:xfrm>
        </p:spPr>
        <p:txBody>
          <a:bodyPr>
            <a:noAutofit/>
          </a:bodyPr>
          <a:lstStyle/>
          <a:p>
            <a:pPr marL="0" indent="0" fontAlgn="t">
              <a:buNone/>
            </a:pPr>
            <a:r>
              <a:rPr lang="en-US" sz="1800" dirty="0">
                <a:solidFill>
                  <a:srgbClr val="364550"/>
                </a:solidFill>
                <a:latin typeface="Arial" charset="0"/>
                <a:ea typeface="Arial" charset="0"/>
                <a:cs typeface="Arial" charset="0"/>
              </a:rPr>
              <a:t>D</a:t>
            </a:r>
            <a:r>
              <a:rPr lang="en-US" sz="1800" dirty="0" smtClean="0">
                <a:solidFill>
                  <a:srgbClr val="364550"/>
                </a:solidFill>
                <a:latin typeface="Arial" charset="0"/>
                <a:ea typeface="Arial" charset="0"/>
                <a:cs typeface="Arial" charset="0"/>
              </a:rPr>
              <a:t>efine </a:t>
            </a:r>
            <a:r>
              <a:rPr lang="en-US" sz="1800" dirty="0">
                <a:solidFill>
                  <a:srgbClr val="364550"/>
                </a:solidFill>
                <a:latin typeface="Arial" charset="0"/>
                <a:ea typeface="Arial" charset="0"/>
                <a:cs typeface="Arial" charset="0"/>
              </a:rPr>
              <a:t>the type of people you will aim your content at. This will most likely be your ideal buyer </a:t>
            </a:r>
            <a:r>
              <a:rPr lang="en-US" sz="1800" dirty="0" smtClean="0">
                <a:solidFill>
                  <a:srgbClr val="364550"/>
                </a:solidFill>
                <a:latin typeface="Arial" charset="0"/>
                <a:ea typeface="Arial" charset="0"/>
                <a:cs typeface="Arial" charset="0"/>
              </a:rPr>
              <a:t>personas, </a:t>
            </a:r>
            <a:r>
              <a:rPr lang="en-US" sz="1800" dirty="0">
                <a:solidFill>
                  <a:srgbClr val="364550"/>
                </a:solidFill>
                <a:latin typeface="Arial" charset="0"/>
                <a:ea typeface="Arial" charset="0"/>
                <a:cs typeface="Arial" charset="0"/>
              </a:rPr>
              <a:t>a fictional representation of the type of people you want to </a:t>
            </a:r>
            <a:r>
              <a:rPr lang="en-US" sz="1800" dirty="0" smtClean="0">
                <a:solidFill>
                  <a:srgbClr val="364550"/>
                </a:solidFill>
                <a:latin typeface="Arial" charset="0"/>
                <a:ea typeface="Arial" charset="0"/>
                <a:cs typeface="Arial" charset="0"/>
              </a:rPr>
              <a:t>target. If </a:t>
            </a:r>
            <a:r>
              <a:rPr lang="en-US" sz="1800" dirty="0">
                <a:solidFill>
                  <a:srgbClr val="364550"/>
                </a:solidFill>
                <a:latin typeface="Arial" charset="0"/>
                <a:ea typeface="Arial" charset="0"/>
                <a:cs typeface="Arial" charset="0"/>
              </a:rPr>
              <a:t>you don’t already have </a:t>
            </a:r>
            <a:r>
              <a:rPr lang="en-US" sz="1800" dirty="0" smtClean="0">
                <a:solidFill>
                  <a:srgbClr val="364550"/>
                </a:solidFill>
                <a:latin typeface="Arial" charset="0"/>
                <a:ea typeface="Arial" charset="0"/>
                <a:cs typeface="Arial" charset="0"/>
              </a:rPr>
              <a:t>buyer personas, </a:t>
            </a:r>
            <a:r>
              <a:rPr lang="en-US" sz="1800" dirty="0">
                <a:solidFill>
                  <a:srgbClr val="364550"/>
                </a:solidFill>
                <a:latin typeface="Arial" charset="0"/>
                <a:ea typeface="Arial" charset="0"/>
                <a:cs typeface="Arial" charset="0"/>
              </a:rPr>
              <a:t>you’ll need to </a:t>
            </a:r>
            <a:r>
              <a:rPr lang="en-US" sz="1800" dirty="0" smtClean="0">
                <a:solidFill>
                  <a:srgbClr val="364550"/>
                </a:solidFill>
                <a:latin typeface="Arial" charset="0"/>
                <a:ea typeface="Arial" charset="0"/>
                <a:cs typeface="Arial" charset="0"/>
              </a:rPr>
              <a:t>define them by asking some key questions. You also want to find out where they are in the purchase funnel and what </a:t>
            </a:r>
            <a:r>
              <a:rPr lang="en-US" sz="1800" b="1" dirty="0">
                <a:solidFill>
                  <a:srgbClr val="328BC3"/>
                </a:solidFill>
                <a:latin typeface="Arial" charset="0"/>
                <a:ea typeface="Arial" charset="0"/>
                <a:cs typeface="Arial" charset="0"/>
              </a:rPr>
              <a:t>Unique Value Proposition (UVP</a:t>
            </a:r>
            <a:r>
              <a:rPr lang="en-US" sz="1800" b="1" dirty="0">
                <a:solidFill>
                  <a:srgbClr val="364550"/>
                </a:solidFill>
                <a:latin typeface="Arial" charset="0"/>
                <a:ea typeface="Arial" charset="0"/>
                <a:cs typeface="Arial" charset="0"/>
              </a:rPr>
              <a:t>)</a:t>
            </a:r>
            <a:r>
              <a:rPr lang="en-US" sz="1800" dirty="0" smtClean="0">
                <a:solidFill>
                  <a:srgbClr val="364550"/>
                </a:solidFill>
                <a:latin typeface="Arial" charset="0"/>
                <a:ea typeface="Arial" charset="0"/>
                <a:cs typeface="Arial" charset="0"/>
              </a:rPr>
              <a:t> your content can provide.</a:t>
            </a:r>
          </a:p>
          <a:p>
            <a:pPr marL="0" indent="0" fontAlgn="t">
              <a:buNone/>
            </a:pPr>
            <a:endParaRPr lang="en-US" sz="1800" dirty="0" smtClean="0">
              <a:solidFill>
                <a:srgbClr val="364550"/>
              </a:solidFill>
              <a:latin typeface="Arial" charset="0"/>
              <a:ea typeface="Arial" charset="0"/>
              <a:cs typeface="Arial" charset="0"/>
            </a:endParaRPr>
          </a:p>
          <a:p>
            <a:pPr marL="0" indent="0" fontAlgn="t">
              <a:buNone/>
            </a:pPr>
            <a:r>
              <a:rPr lang="en-US" sz="1800" dirty="0" smtClean="0">
                <a:solidFill>
                  <a:srgbClr val="364550"/>
                </a:solidFill>
                <a:latin typeface="Arial" charset="0"/>
                <a:ea typeface="Arial" charset="0"/>
                <a:cs typeface="Arial" charset="0"/>
              </a:rPr>
              <a:t> </a:t>
            </a:r>
            <a:r>
              <a:rPr lang="en-US" sz="1800" b="1" dirty="0">
                <a:solidFill>
                  <a:srgbClr val="364550"/>
                </a:solidFill>
                <a:latin typeface="Arial" charset="0"/>
                <a:ea typeface="Arial" charset="0"/>
                <a:cs typeface="Arial" charset="0"/>
              </a:rPr>
              <a:t>Information you </a:t>
            </a:r>
            <a:r>
              <a:rPr lang="en-US" sz="1800" b="1" dirty="0" smtClean="0">
                <a:solidFill>
                  <a:srgbClr val="364550"/>
                </a:solidFill>
                <a:latin typeface="Arial" charset="0"/>
                <a:ea typeface="Arial" charset="0"/>
                <a:cs typeface="Arial" charset="0"/>
              </a:rPr>
              <a:t>may add when </a:t>
            </a:r>
            <a:r>
              <a:rPr lang="en-US" sz="1800" b="1" dirty="0">
                <a:solidFill>
                  <a:srgbClr val="364550"/>
                </a:solidFill>
                <a:latin typeface="Arial" charset="0"/>
                <a:ea typeface="Arial" charset="0"/>
                <a:cs typeface="Arial" charset="0"/>
              </a:rPr>
              <a:t>creating a buyer persona includes</a:t>
            </a:r>
            <a:r>
              <a:rPr lang="en-US" sz="1800" b="1" dirty="0" smtClean="0">
                <a:solidFill>
                  <a:srgbClr val="364550"/>
                </a:solidFill>
                <a:latin typeface="Arial" charset="0"/>
                <a:ea typeface="Arial" charset="0"/>
                <a:cs typeface="Arial" charset="0"/>
              </a:rPr>
              <a:t>:</a:t>
            </a:r>
            <a:endParaRPr lang="en-US" sz="1800" b="1" dirty="0">
              <a:solidFill>
                <a:srgbClr val="364550"/>
              </a:solidFill>
              <a:latin typeface="Arial" charset="0"/>
              <a:ea typeface="Arial" charset="0"/>
              <a:cs typeface="Arial" charset="0"/>
            </a:endParaRPr>
          </a:p>
          <a:p>
            <a:pPr fontAlgn="t"/>
            <a:r>
              <a:rPr lang="en-US" sz="1800" b="1" dirty="0" smtClean="0">
                <a:solidFill>
                  <a:srgbClr val="328BC3"/>
                </a:solidFill>
                <a:latin typeface="Arial" charset="0"/>
                <a:ea typeface="Arial" charset="0"/>
                <a:cs typeface="Arial" charset="0"/>
              </a:rPr>
              <a:t>Personal background </a:t>
            </a:r>
            <a:r>
              <a:rPr lang="en-US" sz="1800" dirty="0" smtClean="0">
                <a:solidFill>
                  <a:srgbClr val="364550"/>
                </a:solidFill>
                <a:latin typeface="Arial" charset="0"/>
                <a:ea typeface="Arial" charset="0"/>
                <a:cs typeface="Arial" charset="0"/>
              </a:rPr>
              <a:t>such </a:t>
            </a:r>
            <a:r>
              <a:rPr lang="en-US" sz="1800" dirty="0">
                <a:solidFill>
                  <a:srgbClr val="364550"/>
                </a:solidFill>
                <a:latin typeface="Arial" charset="0"/>
                <a:ea typeface="Arial" charset="0"/>
                <a:cs typeface="Arial" charset="0"/>
              </a:rPr>
              <a:t>as age, gender, </a:t>
            </a:r>
            <a:r>
              <a:rPr lang="en-US" sz="1800" dirty="0" smtClean="0">
                <a:solidFill>
                  <a:srgbClr val="364550"/>
                </a:solidFill>
                <a:latin typeface="Arial" charset="0"/>
                <a:ea typeface="Arial" charset="0"/>
                <a:cs typeface="Arial" charset="0"/>
              </a:rPr>
              <a:t>marital status, location, job title, income, </a:t>
            </a:r>
            <a:r>
              <a:rPr lang="en-US" sz="1800" dirty="0">
                <a:solidFill>
                  <a:srgbClr val="364550"/>
                </a:solidFill>
                <a:latin typeface="Arial" charset="0"/>
                <a:ea typeface="Arial" charset="0"/>
                <a:cs typeface="Arial" charset="0"/>
              </a:rPr>
              <a:t>etc</a:t>
            </a:r>
            <a:r>
              <a:rPr lang="en-US" sz="1800" dirty="0" smtClean="0">
                <a:solidFill>
                  <a:srgbClr val="364550"/>
                </a:solidFill>
                <a:latin typeface="Arial" charset="0"/>
                <a:ea typeface="Arial" charset="0"/>
                <a:cs typeface="Arial" charset="0"/>
              </a:rPr>
              <a:t>.</a:t>
            </a:r>
          </a:p>
          <a:p>
            <a:pPr fontAlgn="t"/>
            <a:r>
              <a:rPr lang="en-US" sz="1800" b="1" dirty="0">
                <a:solidFill>
                  <a:srgbClr val="328BC3"/>
                </a:solidFill>
                <a:latin typeface="Arial" charset="0"/>
                <a:ea typeface="Arial" charset="0"/>
                <a:cs typeface="Arial" charset="0"/>
              </a:rPr>
              <a:t>Lifestyle</a:t>
            </a:r>
            <a:r>
              <a:rPr lang="en-US" sz="1800" dirty="0" smtClean="0">
                <a:solidFill>
                  <a:srgbClr val="364550"/>
                </a:solidFill>
                <a:latin typeface="Arial" charset="0"/>
                <a:ea typeface="Arial" charset="0"/>
                <a:cs typeface="Arial" charset="0"/>
              </a:rPr>
              <a:t> as well as interests, hobbies, favorite sites/apps, social channels etc.</a:t>
            </a:r>
            <a:endParaRPr lang="en-US" sz="1800" dirty="0">
              <a:solidFill>
                <a:srgbClr val="364550"/>
              </a:solidFill>
              <a:latin typeface="Arial" charset="0"/>
              <a:ea typeface="Arial" charset="0"/>
              <a:cs typeface="Arial" charset="0"/>
            </a:endParaRPr>
          </a:p>
          <a:p>
            <a:pPr fontAlgn="t"/>
            <a:r>
              <a:rPr lang="en-US" sz="1800" b="1" dirty="0">
                <a:solidFill>
                  <a:srgbClr val="328BC3"/>
                </a:solidFill>
                <a:latin typeface="Arial" charset="0"/>
                <a:ea typeface="Arial" charset="0"/>
                <a:cs typeface="Arial" charset="0"/>
              </a:rPr>
              <a:t>Problems</a:t>
            </a:r>
            <a:r>
              <a:rPr lang="en-US" sz="1800" dirty="0">
                <a:solidFill>
                  <a:srgbClr val="364550"/>
                </a:solidFill>
                <a:latin typeface="Arial" charset="0"/>
                <a:ea typeface="Arial" charset="0"/>
                <a:cs typeface="Arial" charset="0"/>
              </a:rPr>
              <a:t> potential customers have that your solution could help solve.</a:t>
            </a:r>
          </a:p>
          <a:p>
            <a:pPr fontAlgn="t"/>
            <a:r>
              <a:rPr lang="en-US" sz="1800" b="1" dirty="0">
                <a:solidFill>
                  <a:srgbClr val="328BC3"/>
                </a:solidFill>
                <a:latin typeface="Arial" charset="0"/>
                <a:ea typeface="Arial" charset="0"/>
                <a:cs typeface="Arial" charset="0"/>
              </a:rPr>
              <a:t>Goals</a:t>
            </a:r>
            <a:r>
              <a:rPr lang="en-US" sz="1800" dirty="0">
                <a:solidFill>
                  <a:srgbClr val="328BC3"/>
                </a:solidFill>
                <a:latin typeface="Arial" charset="0"/>
                <a:ea typeface="Arial" charset="0"/>
                <a:cs typeface="Arial" charset="0"/>
              </a:rPr>
              <a:t> </a:t>
            </a:r>
            <a:r>
              <a:rPr lang="en-US" sz="1800" dirty="0">
                <a:solidFill>
                  <a:srgbClr val="364550"/>
                </a:solidFill>
                <a:latin typeface="Arial" charset="0"/>
                <a:ea typeface="Arial" charset="0"/>
                <a:cs typeface="Arial" charset="0"/>
              </a:rPr>
              <a:t>that your product could help push the </a:t>
            </a:r>
            <a:r>
              <a:rPr lang="en-US" sz="1800" dirty="0" smtClean="0">
                <a:solidFill>
                  <a:srgbClr val="364550"/>
                </a:solidFill>
                <a:latin typeface="Arial" charset="0"/>
                <a:ea typeface="Arial" charset="0"/>
                <a:cs typeface="Arial" charset="0"/>
              </a:rPr>
              <a:t>buyer </a:t>
            </a:r>
            <a:r>
              <a:rPr lang="en-US" sz="1800" dirty="0">
                <a:solidFill>
                  <a:srgbClr val="364550"/>
                </a:solidFill>
                <a:latin typeface="Arial" charset="0"/>
                <a:ea typeface="Arial" charset="0"/>
                <a:cs typeface="Arial" charset="0"/>
              </a:rPr>
              <a:t>towards.</a:t>
            </a:r>
          </a:p>
          <a:p>
            <a:pPr fontAlgn="t"/>
            <a:r>
              <a:rPr lang="en-US" sz="1800" b="1" dirty="0">
                <a:solidFill>
                  <a:srgbClr val="328BC3"/>
                </a:solidFill>
                <a:latin typeface="Arial" charset="0"/>
                <a:ea typeface="Arial" charset="0"/>
                <a:cs typeface="Arial" charset="0"/>
              </a:rPr>
              <a:t>Challenges</a:t>
            </a:r>
            <a:r>
              <a:rPr lang="en-US" sz="1800" dirty="0">
                <a:solidFill>
                  <a:srgbClr val="364550"/>
                </a:solidFill>
                <a:latin typeface="Arial" charset="0"/>
                <a:ea typeface="Arial" charset="0"/>
                <a:cs typeface="Arial" charset="0"/>
              </a:rPr>
              <a:t> that your buyer persona will have to overcome to buy your product</a:t>
            </a:r>
            <a:r>
              <a:rPr lang="en-US" sz="1800" dirty="0" smtClean="0">
                <a:solidFill>
                  <a:srgbClr val="364550"/>
                </a:solidFill>
                <a:latin typeface="Arial" charset="0"/>
                <a:ea typeface="Arial" charset="0"/>
                <a:cs typeface="Arial" charset="0"/>
              </a:rPr>
              <a:t>.</a:t>
            </a:r>
          </a:p>
          <a:p>
            <a:pPr fontAlgn="t"/>
            <a:r>
              <a:rPr lang="en-US" sz="1800" b="1" dirty="0">
                <a:solidFill>
                  <a:srgbClr val="328BC3"/>
                </a:solidFill>
                <a:latin typeface="Arial" charset="0"/>
                <a:ea typeface="Arial" charset="0"/>
                <a:cs typeface="Arial" charset="0"/>
              </a:rPr>
              <a:t>Funnel position </a:t>
            </a:r>
            <a:r>
              <a:rPr lang="en-US" sz="1800" dirty="0" smtClean="0">
                <a:solidFill>
                  <a:srgbClr val="364550"/>
                </a:solidFill>
                <a:latin typeface="Arial" charset="0"/>
                <a:ea typeface="Arial" charset="0"/>
                <a:cs typeface="Arial" charset="0"/>
              </a:rPr>
              <a:t>where your persona is in the purchase funnel.</a:t>
            </a:r>
            <a:endParaRPr lang="en-US" sz="1800" dirty="0">
              <a:solidFill>
                <a:srgbClr val="364550"/>
              </a:solidFill>
              <a:latin typeface="Arial" charset="0"/>
              <a:ea typeface="Arial" charset="0"/>
              <a:cs typeface="Arial" charset="0"/>
            </a:endParaRPr>
          </a:p>
          <a:p>
            <a:pPr marL="0" indent="0" fontAlgn="t">
              <a:buNone/>
            </a:pPr>
            <a:endParaRPr lang="en-US" sz="1800" dirty="0" smtClean="0">
              <a:solidFill>
                <a:srgbClr val="364550"/>
              </a:solidFill>
              <a:latin typeface="Arial" charset="0"/>
              <a:ea typeface="Arial" charset="0"/>
              <a:cs typeface="Arial" charset="0"/>
            </a:endParaRPr>
          </a:p>
          <a:p>
            <a:pPr marL="0" indent="0" fontAlgn="t">
              <a:buNone/>
            </a:pPr>
            <a:r>
              <a:rPr lang="en-US" sz="1800" dirty="0" smtClean="0">
                <a:solidFill>
                  <a:srgbClr val="364550"/>
                </a:solidFill>
                <a:latin typeface="Arial" charset="0"/>
                <a:ea typeface="Arial" charset="0"/>
                <a:cs typeface="Arial" charset="0"/>
              </a:rPr>
              <a:t>How </a:t>
            </a:r>
            <a:r>
              <a:rPr lang="en-US" sz="1800" dirty="0">
                <a:solidFill>
                  <a:srgbClr val="364550"/>
                </a:solidFill>
                <a:latin typeface="Arial" charset="0"/>
                <a:ea typeface="Arial" charset="0"/>
                <a:cs typeface="Arial" charset="0"/>
              </a:rPr>
              <a:t>you define your buyer personas depends on your </a:t>
            </a:r>
            <a:r>
              <a:rPr lang="en-US" sz="1800" dirty="0" smtClean="0">
                <a:solidFill>
                  <a:srgbClr val="364550"/>
                </a:solidFill>
                <a:latin typeface="Arial" charset="0"/>
                <a:ea typeface="Arial" charset="0"/>
                <a:cs typeface="Arial" charset="0"/>
              </a:rPr>
              <a:t>business </a:t>
            </a:r>
            <a:r>
              <a:rPr lang="en-US" sz="1800" dirty="0">
                <a:solidFill>
                  <a:srgbClr val="364550"/>
                </a:solidFill>
                <a:latin typeface="Arial" charset="0"/>
                <a:ea typeface="Arial" charset="0"/>
                <a:cs typeface="Arial" charset="0"/>
              </a:rPr>
              <a:t>and industry. On the next slides, you will find two different templates, one for B2B and one for B2C. </a:t>
            </a:r>
          </a:p>
        </p:txBody>
      </p:sp>
    </p:spTree>
    <p:extLst>
      <p:ext uri="{BB962C8B-B14F-4D97-AF65-F5344CB8AC3E}">
        <p14:creationId xmlns:p14="http://schemas.microsoft.com/office/powerpoint/2010/main" val="153339281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1116" y="295508"/>
            <a:ext cx="10515600" cy="1418992"/>
          </a:xfrm>
        </p:spPr>
        <p:txBody>
          <a:bodyPr>
            <a:normAutofit/>
          </a:bodyPr>
          <a:lstStyle/>
          <a:p>
            <a:r>
              <a:rPr lang="en-GB" sz="3200" b="1" dirty="0">
                <a:solidFill>
                  <a:srgbClr val="364550"/>
                </a:solidFill>
                <a:latin typeface="Arial" charset="0"/>
                <a:ea typeface="Arial" charset="0"/>
                <a:cs typeface="Arial" charset="0"/>
              </a:rPr>
              <a:t>2. Your Turn:</a:t>
            </a:r>
            <a:br>
              <a:rPr lang="en-GB" sz="3200" b="1" dirty="0">
                <a:solidFill>
                  <a:srgbClr val="364550"/>
                </a:solidFill>
                <a:latin typeface="Arial" charset="0"/>
                <a:ea typeface="Arial" charset="0"/>
                <a:cs typeface="Arial" charset="0"/>
              </a:rPr>
            </a:br>
            <a:r>
              <a:rPr lang="en-GB" sz="3200" b="1" dirty="0">
                <a:solidFill>
                  <a:srgbClr val="364550"/>
                </a:solidFill>
                <a:latin typeface="Arial" charset="0"/>
                <a:ea typeface="Arial" charset="0"/>
                <a:cs typeface="Arial" charset="0"/>
              </a:rPr>
              <a:t>Define Your Buyer </a:t>
            </a:r>
            <a:r>
              <a:rPr lang="en-GB" sz="3200" b="1" dirty="0" smtClean="0">
                <a:solidFill>
                  <a:srgbClr val="364550"/>
                </a:solidFill>
                <a:latin typeface="Arial" charset="0"/>
                <a:ea typeface="Arial" charset="0"/>
                <a:cs typeface="Arial" charset="0"/>
              </a:rPr>
              <a:t>Personas (for B2B)</a:t>
            </a:r>
            <a:endParaRPr lang="en-GB" sz="3200" b="1" dirty="0">
              <a:solidFill>
                <a:srgbClr val="364550"/>
              </a:solidFill>
              <a:latin typeface="Arial" charset="0"/>
              <a:ea typeface="Arial" charset="0"/>
              <a:cs typeface="Arial" charset="0"/>
            </a:endParaRPr>
          </a:p>
        </p:txBody>
      </p:sp>
      <p:sp>
        <p:nvSpPr>
          <p:cNvPr id="3" name="Text Placeholder 2"/>
          <p:cNvSpPr>
            <a:spLocks noGrp="1"/>
          </p:cNvSpPr>
          <p:nvPr>
            <p:ph type="body" sz="quarter" idx="10"/>
          </p:nvPr>
        </p:nvSpPr>
        <p:spPr>
          <a:xfrm>
            <a:off x="681116" y="1562100"/>
            <a:ext cx="10902538" cy="4307789"/>
          </a:xfrm>
        </p:spPr>
        <p:txBody>
          <a:bodyPr>
            <a:normAutofit/>
          </a:bodyPr>
          <a:lstStyle/>
          <a:p>
            <a:pPr marL="0" indent="0" fontAlgn="t">
              <a:buNone/>
            </a:pPr>
            <a:r>
              <a:rPr lang="en-US" sz="2400" b="1" dirty="0">
                <a:solidFill>
                  <a:srgbClr val="364550"/>
                </a:solidFill>
                <a:latin typeface="Arial" charset="0"/>
                <a:ea typeface="Arial" charset="0"/>
                <a:cs typeface="Arial" charset="0"/>
              </a:rPr>
              <a:t>Buyer </a:t>
            </a:r>
            <a:r>
              <a:rPr lang="en-US" sz="2400" b="1" dirty="0" smtClean="0">
                <a:solidFill>
                  <a:srgbClr val="364550"/>
                </a:solidFill>
                <a:latin typeface="Arial" charset="0"/>
                <a:ea typeface="Arial" charset="0"/>
                <a:cs typeface="Arial" charset="0"/>
              </a:rPr>
              <a:t>Persona 1: </a:t>
            </a:r>
            <a:endParaRPr lang="en-US" sz="2400" b="1" dirty="0">
              <a:solidFill>
                <a:srgbClr val="364550"/>
              </a:solidFill>
              <a:latin typeface="Arial" charset="0"/>
              <a:ea typeface="Arial" charset="0"/>
              <a:cs typeface="Arial" charset="0"/>
            </a:endParaRPr>
          </a:p>
          <a:p>
            <a:pPr marL="0" indent="0" fontAlgn="t">
              <a:buNone/>
            </a:pPr>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1884732983"/>
              </p:ext>
            </p:extLst>
          </p:nvPr>
        </p:nvGraphicFramePr>
        <p:xfrm>
          <a:off x="681116" y="2280869"/>
          <a:ext cx="10843013" cy="3589020"/>
        </p:xfrm>
        <a:graphic>
          <a:graphicData uri="http://schemas.openxmlformats.org/drawingml/2006/table">
            <a:tbl>
              <a:tblPr firstRow="1" bandRow="1">
                <a:tableStyleId>{5C22544A-7EE6-4342-B048-85BDC9FD1C3A}</a:tableStyleId>
              </a:tblPr>
              <a:tblGrid>
                <a:gridCol w="4186719">
                  <a:extLst>
                    <a:ext uri="{9D8B030D-6E8A-4147-A177-3AD203B41FA5}">
                      <a16:colId xmlns:a16="http://schemas.microsoft.com/office/drawing/2014/main" val="20000"/>
                    </a:ext>
                  </a:extLst>
                </a:gridCol>
                <a:gridCol w="6656294">
                  <a:extLst>
                    <a:ext uri="{9D8B030D-6E8A-4147-A177-3AD203B41FA5}">
                      <a16:colId xmlns:a16="http://schemas.microsoft.com/office/drawing/2014/main" val="20001"/>
                    </a:ext>
                  </a:extLst>
                </a:gridCol>
              </a:tblGrid>
              <a:tr h="0">
                <a:tc>
                  <a:txBody>
                    <a:bodyPr/>
                    <a:lstStyle/>
                    <a:p>
                      <a:r>
                        <a:rPr lang="en-US" dirty="0" smtClean="0">
                          <a:solidFill>
                            <a:schemeClr val="bg1"/>
                          </a:solidFill>
                          <a:latin typeface="Arial" charset="0"/>
                          <a:ea typeface="Arial" charset="0"/>
                          <a:cs typeface="Arial" charset="0"/>
                        </a:rPr>
                        <a:t>Key Questions</a:t>
                      </a:r>
                      <a:endParaRPr lang="en-US" dirty="0">
                        <a:solidFill>
                          <a:schemeClr val="bg1"/>
                        </a:solidFill>
                        <a:latin typeface="Arial" charset="0"/>
                        <a:ea typeface="Arial" charset="0"/>
                        <a:cs typeface="Arial" charset="0"/>
                      </a:endParaRPr>
                    </a:p>
                  </a:txBody>
                  <a:tcPr>
                    <a:solidFill>
                      <a:srgbClr val="364550"/>
                    </a:solidFill>
                  </a:tcPr>
                </a:tc>
                <a:tc>
                  <a:txBody>
                    <a:bodyPr/>
                    <a:lstStyle/>
                    <a:p>
                      <a:r>
                        <a:rPr lang="en-US" dirty="0" smtClean="0">
                          <a:solidFill>
                            <a:schemeClr val="bg1"/>
                          </a:solidFill>
                          <a:latin typeface="Arial" charset="0"/>
                          <a:ea typeface="Arial" charset="0"/>
                          <a:cs typeface="Arial" charset="0"/>
                        </a:rPr>
                        <a:t>Answers</a:t>
                      </a:r>
                      <a:endParaRPr lang="en-US" dirty="0">
                        <a:solidFill>
                          <a:schemeClr val="bg1"/>
                        </a:solidFill>
                        <a:latin typeface="Arial" charset="0"/>
                        <a:ea typeface="Arial" charset="0"/>
                        <a:cs typeface="Arial" charset="0"/>
                      </a:endParaRPr>
                    </a:p>
                  </a:txBody>
                  <a:tcPr>
                    <a:solidFill>
                      <a:srgbClr val="364550"/>
                    </a:solidFill>
                  </a:tcPr>
                </a:tc>
                <a:extLst>
                  <a:ext uri="{0D108BD9-81ED-4DB2-BD59-A6C34878D82A}">
                    <a16:rowId xmlns:a16="http://schemas.microsoft.com/office/drawing/2014/main" val="10000"/>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Personal background:</a:t>
                      </a:r>
                    </a:p>
                    <a:p>
                      <a:pPr marL="0" indent="0" algn="l" defTabSz="685800" rtl="0" eaLnBrk="1" fontAlgn="t" latinLnBrk="0" hangingPunct="1">
                        <a:buNone/>
                      </a:pPr>
                      <a:r>
                        <a:rPr lang="en-US" sz="1350" b="0" kern="1200" dirty="0" smtClean="0">
                          <a:solidFill>
                            <a:srgbClr val="364550"/>
                          </a:solidFill>
                          <a:latin typeface="Arial" charset="0"/>
                          <a:ea typeface="Arial" charset="0"/>
                          <a:cs typeface="Arial" charset="0"/>
                        </a:rPr>
                        <a:t>WHO is the persona? What traits </a:t>
                      </a:r>
                      <a:r>
                        <a:rPr lang="en-US" sz="1350" b="0" kern="1200" dirty="0" err="1" smtClean="0">
                          <a:solidFill>
                            <a:srgbClr val="364550"/>
                          </a:solidFill>
                          <a:latin typeface="Arial" charset="0"/>
                          <a:ea typeface="Arial" charset="0"/>
                          <a:cs typeface="Arial" charset="0"/>
                        </a:rPr>
                        <a:t>characterise</a:t>
                      </a:r>
                      <a:r>
                        <a:rPr lang="en-US" sz="1350" b="0" kern="1200" dirty="0" smtClean="0">
                          <a:solidFill>
                            <a:srgbClr val="364550"/>
                          </a:solidFill>
                          <a:latin typeface="Arial" charset="0"/>
                          <a:ea typeface="Arial" charset="0"/>
                          <a:cs typeface="Arial" charset="0"/>
                        </a:rPr>
                        <a:t> her?</a:t>
                      </a:r>
                      <a:endParaRPr lang="en-US" sz="1350" b="0" kern="1200" dirty="0">
                        <a:solidFill>
                          <a:srgbClr val="364550"/>
                        </a:solidFill>
                        <a:latin typeface="Arial" charset="0"/>
                        <a:ea typeface="Arial" charset="0"/>
                        <a:cs typeface="Arial" charset="0"/>
                      </a:endParaRPr>
                    </a:p>
                  </a:txBody>
                  <a:tcPr>
                    <a:solidFill>
                      <a:srgbClr val="09B3DB"/>
                    </a:solidFill>
                  </a:tcPr>
                </a:tc>
                <a:tc>
                  <a:txBody>
                    <a:bodyPr/>
                    <a:lstStyle/>
                    <a:p>
                      <a:endParaRPr lang="en-US" dirty="0">
                        <a:solidFill>
                          <a:schemeClr val="bg1"/>
                        </a:solidFill>
                        <a:latin typeface="Arial" charset="0"/>
                        <a:ea typeface="Arial" charset="0"/>
                        <a:cs typeface="Arial" charset="0"/>
                      </a:endParaRPr>
                    </a:p>
                  </a:txBody>
                  <a:tcPr>
                    <a:solidFill>
                      <a:srgbClr val="09B3DB"/>
                    </a:solidFill>
                  </a:tcPr>
                </a:tc>
                <a:extLst>
                  <a:ext uri="{0D108BD9-81ED-4DB2-BD59-A6C34878D82A}">
                    <a16:rowId xmlns:a16="http://schemas.microsoft.com/office/drawing/2014/main" val="10001"/>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Job title/role:</a:t>
                      </a:r>
                    </a:p>
                    <a:p>
                      <a:pPr marL="0" indent="0" algn="l" defTabSz="685800" rtl="0" eaLnBrk="1" fontAlgn="t" latinLnBrk="0" hangingPunct="1">
                        <a:buNone/>
                      </a:pPr>
                      <a:r>
                        <a:rPr lang="en-US" sz="1350" b="0" kern="1200" dirty="0" smtClean="0">
                          <a:solidFill>
                            <a:srgbClr val="364550"/>
                          </a:solidFill>
                          <a:latin typeface="Arial" charset="0"/>
                          <a:ea typeface="Arial" charset="0"/>
                          <a:cs typeface="Arial" charset="0"/>
                        </a:rPr>
                        <a:t>WHAT</a:t>
                      </a:r>
                      <a:r>
                        <a:rPr lang="en-US" sz="1350" b="0" kern="1200" baseline="0" dirty="0" smtClean="0">
                          <a:solidFill>
                            <a:srgbClr val="364550"/>
                          </a:solidFill>
                          <a:latin typeface="Arial" charset="0"/>
                          <a:ea typeface="Arial" charset="0"/>
                          <a:cs typeface="Arial" charset="0"/>
                        </a:rPr>
                        <a:t> role does she play?</a:t>
                      </a:r>
                      <a:endParaRPr lang="en-US" sz="1350" b="0" kern="1200" dirty="0">
                        <a:solidFill>
                          <a:srgbClr val="364550"/>
                        </a:solidFill>
                        <a:latin typeface="Arial" charset="0"/>
                        <a:ea typeface="Arial" charset="0"/>
                        <a:cs typeface="Arial" charset="0"/>
                      </a:endParaRPr>
                    </a:p>
                  </a:txBody>
                  <a:tcPr>
                    <a:solidFill>
                      <a:srgbClr val="00E4AB"/>
                    </a:solidFill>
                  </a:tcPr>
                </a:tc>
                <a:tc>
                  <a:txBody>
                    <a:bodyPr/>
                    <a:lstStyle/>
                    <a:p>
                      <a:endParaRPr lang="en-US" dirty="0">
                        <a:solidFill>
                          <a:schemeClr val="bg1"/>
                        </a:solidFill>
                        <a:latin typeface="Arial" charset="0"/>
                        <a:ea typeface="Arial" charset="0"/>
                        <a:cs typeface="Arial" charset="0"/>
                      </a:endParaRPr>
                    </a:p>
                  </a:txBody>
                  <a:tcPr>
                    <a:solidFill>
                      <a:srgbClr val="00E4AB"/>
                    </a:solidFill>
                  </a:tcPr>
                </a:tc>
                <a:extLst>
                  <a:ext uri="{0D108BD9-81ED-4DB2-BD59-A6C34878D82A}">
                    <a16:rowId xmlns:a16="http://schemas.microsoft.com/office/drawing/2014/main" val="10002"/>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Typical challenges/problems/goals:</a:t>
                      </a:r>
                    </a:p>
                    <a:p>
                      <a:pPr marL="0" indent="0" algn="l" defTabSz="685800" rtl="0" eaLnBrk="1" fontAlgn="t" latinLnBrk="0" hangingPunct="1">
                        <a:buNone/>
                      </a:pPr>
                      <a:r>
                        <a:rPr lang="en-US" sz="1350" b="0" kern="1200" dirty="0" smtClean="0">
                          <a:solidFill>
                            <a:srgbClr val="364550"/>
                          </a:solidFill>
                          <a:latin typeface="Arial" charset="0"/>
                          <a:ea typeface="Arial" charset="0"/>
                          <a:cs typeface="Arial" charset="0"/>
                        </a:rPr>
                        <a:t>WHAT challenges does</a:t>
                      </a:r>
                      <a:r>
                        <a:rPr lang="en-US" sz="1350" b="0" kern="1200" baseline="0" dirty="0" smtClean="0">
                          <a:solidFill>
                            <a:srgbClr val="364550"/>
                          </a:solidFill>
                          <a:latin typeface="Arial" charset="0"/>
                          <a:ea typeface="Arial" charset="0"/>
                          <a:cs typeface="Arial" charset="0"/>
                        </a:rPr>
                        <a:t> she face and what goals does she have?</a:t>
                      </a:r>
                      <a:endParaRPr lang="en-US" sz="1350" b="0" kern="1200" dirty="0">
                        <a:solidFill>
                          <a:srgbClr val="364550"/>
                        </a:solidFill>
                        <a:latin typeface="Arial" charset="0"/>
                        <a:ea typeface="Arial" charset="0"/>
                        <a:cs typeface="Arial" charset="0"/>
                      </a:endParaRPr>
                    </a:p>
                  </a:txBody>
                  <a:tcPr>
                    <a:solidFill>
                      <a:srgbClr val="09B3DB"/>
                    </a:solidFill>
                  </a:tcPr>
                </a:tc>
                <a:tc>
                  <a:txBody>
                    <a:bodyPr/>
                    <a:lstStyle/>
                    <a:p>
                      <a:endParaRPr lang="en-US" dirty="0">
                        <a:solidFill>
                          <a:schemeClr val="bg1"/>
                        </a:solidFill>
                        <a:latin typeface="Arial" charset="0"/>
                        <a:ea typeface="Arial" charset="0"/>
                        <a:cs typeface="Arial" charset="0"/>
                      </a:endParaRPr>
                    </a:p>
                  </a:txBody>
                  <a:tcPr>
                    <a:solidFill>
                      <a:srgbClr val="09B3DB"/>
                    </a:solidFill>
                  </a:tcPr>
                </a:tc>
                <a:extLst>
                  <a:ext uri="{0D108BD9-81ED-4DB2-BD59-A6C34878D82A}">
                    <a16:rowId xmlns:a16="http://schemas.microsoft.com/office/drawing/2014/main" val="10003"/>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Needs gap:</a:t>
                      </a:r>
                    </a:p>
                    <a:p>
                      <a:pPr marL="0" marR="0" indent="0" algn="l" defTabSz="685800" rtl="0" eaLnBrk="1" fontAlgn="t" latinLnBrk="0" hangingPunct="1">
                        <a:lnSpc>
                          <a:spcPct val="100000"/>
                        </a:lnSpc>
                        <a:spcBef>
                          <a:spcPts val="0"/>
                        </a:spcBef>
                        <a:spcAft>
                          <a:spcPts val="0"/>
                        </a:spcAft>
                        <a:buClrTx/>
                        <a:buSzTx/>
                        <a:buFontTx/>
                        <a:buNone/>
                        <a:tabLst/>
                        <a:defRPr/>
                      </a:pPr>
                      <a:r>
                        <a:rPr lang="en-US" sz="1350" b="0" kern="1200" dirty="0" smtClean="0">
                          <a:solidFill>
                            <a:srgbClr val="364550"/>
                          </a:solidFill>
                          <a:latin typeface="Arial" charset="0"/>
                          <a:ea typeface="Arial" charset="0"/>
                          <a:cs typeface="Arial" charset="0"/>
                        </a:rPr>
                        <a:t>WHERE is there a gap in her needs/wants?</a:t>
                      </a:r>
                      <a:endParaRPr lang="en-US" sz="1350" b="0" kern="1200" dirty="0">
                        <a:solidFill>
                          <a:srgbClr val="364550"/>
                        </a:solidFill>
                        <a:latin typeface="Arial" charset="0"/>
                        <a:ea typeface="Arial" charset="0"/>
                        <a:cs typeface="Arial" charset="0"/>
                      </a:endParaRPr>
                    </a:p>
                  </a:txBody>
                  <a:tcPr>
                    <a:solidFill>
                      <a:srgbClr val="00E4AB"/>
                    </a:solidFill>
                  </a:tcPr>
                </a:tc>
                <a:tc>
                  <a:txBody>
                    <a:bodyPr/>
                    <a:lstStyle/>
                    <a:p>
                      <a:endParaRPr lang="en-US" dirty="0">
                        <a:solidFill>
                          <a:schemeClr val="bg1"/>
                        </a:solidFill>
                        <a:latin typeface="Arial" charset="0"/>
                        <a:ea typeface="Arial" charset="0"/>
                        <a:cs typeface="Arial" charset="0"/>
                      </a:endParaRPr>
                    </a:p>
                  </a:txBody>
                  <a:tcPr>
                    <a:solidFill>
                      <a:srgbClr val="00E4AB"/>
                    </a:solidFill>
                  </a:tcPr>
                </a:tc>
                <a:extLst>
                  <a:ext uri="{0D108BD9-81ED-4DB2-BD59-A6C34878D82A}">
                    <a16:rowId xmlns:a16="http://schemas.microsoft.com/office/drawing/2014/main" val="10004"/>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Funnel position:</a:t>
                      </a:r>
                    </a:p>
                    <a:p>
                      <a:pPr marL="0" marR="0" indent="0" algn="l" defTabSz="685800" rtl="0" eaLnBrk="1" fontAlgn="t" latinLnBrk="0" hangingPunct="1">
                        <a:lnSpc>
                          <a:spcPct val="100000"/>
                        </a:lnSpc>
                        <a:spcBef>
                          <a:spcPts val="0"/>
                        </a:spcBef>
                        <a:spcAft>
                          <a:spcPts val="0"/>
                        </a:spcAft>
                        <a:buClrTx/>
                        <a:buSzTx/>
                        <a:buFontTx/>
                        <a:buNone/>
                        <a:tabLst/>
                        <a:defRPr/>
                      </a:pPr>
                      <a:r>
                        <a:rPr lang="en-US" sz="1350" b="0" kern="1200" dirty="0" smtClean="0">
                          <a:solidFill>
                            <a:srgbClr val="364550"/>
                          </a:solidFill>
                          <a:latin typeface="Arial" charset="0"/>
                          <a:ea typeface="Arial" charset="0"/>
                          <a:cs typeface="Arial" charset="0"/>
                        </a:rPr>
                        <a:t>WHEN does she need to close this gap?</a:t>
                      </a:r>
                      <a:endParaRPr lang="en-US" sz="1350" b="0" kern="1200" dirty="0">
                        <a:solidFill>
                          <a:srgbClr val="364550"/>
                        </a:solidFill>
                        <a:latin typeface="Arial" charset="0"/>
                        <a:ea typeface="Arial" charset="0"/>
                        <a:cs typeface="Arial" charset="0"/>
                      </a:endParaRPr>
                    </a:p>
                  </a:txBody>
                  <a:tcPr>
                    <a:solidFill>
                      <a:srgbClr val="09B3DB"/>
                    </a:solidFill>
                  </a:tcPr>
                </a:tc>
                <a:tc>
                  <a:txBody>
                    <a:bodyPr/>
                    <a:lstStyle/>
                    <a:p>
                      <a:endParaRPr lang="en-US" dirty="0">
                        <a:solidFill>
                          <a:schemeClr val="bg1"/>
                        </a:solidFill>
                        <a:latin typeface="Arial" charset="0"/>
                        <a:ea typeface="Arial" charset="0"/>
                        <a:cs typeface="Arial" charset="0"/>
                      </a:endParaRPr>
                    </a:p>
                  </a:txBody>
                  <a:tcPr>
                    <a:solidFill>
                      <a:srgbClr val="09B3DB"/>
                    </a:solidFill>
                  </a:tcPr>
                </a:tc>
                <a:extLst>
                  <a:ext uri="{0D108BD9-81ED-4DB2-BD59-A6C34878D82A}">
                    <a16:rowId xmlns:a16="http://schemas.microsoft.com/office/drawing/2014/main" val="10005"/>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What she cares about:</a:t>
                      </a:r>
                      <a:br>
                        <a:rPr lang="en-US" sz="1350" b="1" kern="1200" dirty="0" smtClean="0">
                          <a:solidFill>
                            <a:srgbClr val="364550"/>
                          </a:solidFill>
                          <a:latin typeface="Arial" charset="0"/>
                          <a:ea typeface="Arial" charset="0"/>
                          <a:cs typeface="Arial" charset="0"/>
                        </a:rPr>
                      </a:br>
                      <a:r>
                        <a:rPr lang="en-US" sz="1350" b="0" kern="1200" dirty="0" smtClean="0">
                          <a:solidFill>
                            <a:srgbClr val="364550"/>
                          </a:solidFill>
                          <a:latin typeface="Arial" charset="0"/>
                          <a:ea typeface="Arial" charset="0"/>
                          <a:cs typeface="Arial" charset="0"/>
                        </a:rPr>
                        <a:t>WHY</a:t>
                      </a:r>
                      <a:r>
                        <a:rPr lang="en-US" sz="1350" b="0" kern="1200" baseline="0" dirty="0" smtClean="0">
                          <a:solidFill>
                            <a:srgbClr val="364550"/>
                          </a:solidFill>
                          <a:latin typeface="Arial" charset="0"/>
                          <a:ea typeface="Arial" charset="0"/>
                          <a:cs typeface="Arial" charset="0"/>
                        </a:rPr>
                        <a:t> should she care about your product/company?</a:t>
                      </a:r>
                      <a:endParaRPr lang="en-US" sz="1350" b="0" kern="1200" dirty="0">
                        <a:solidFill>
                          <a:srgbClr val="364550"/>
                        </a:solidFill>
                        <a:latin typeface="Arial" charset="0"/>
                        <a:ea typeface="Arial" charset="0"/>
                        <a:cs typeface="Arial" charset="0"/>
                      </a:endParaRPr>
                    </a:p>
                  </a:txBody>
                  <a:tcPr>
                    <a:solidFill>
                      <a:srgbClr val="00E4AB"/>
                    </a:solidFill>
                  </a:tcPr>
                </a:tc>
                <a:tc>
                  <a:txBody>
                    <a:bodyPr/>
                    <a:lstStyle/>
                    <a:p>
                      <a:endParaRPr lang="en-US" dirty="0">
                        <a:solidFill>
                          <a:schemeClr val="bg1"/>
                        </a:solidFill>
                        <a:latin typeface="Arial" charset="0"/>
                        <a:ea typeface="Arial" charset="0"/>
                        <a:cs typeface="Arial" charset="0"/>
                      </a:endParaRPr>
                    </a:p>
                  </a:txBody>
                  <a:tcPr>
                    <a:solidFill>
                      <a:srgbClr val="00E4AB"/>
                    </a:solidFill>
                  </a:tcPr>
                </a:tc>
                <a:extLst>
                  <a:ext uri="{0D108BD9-81ED-4DB2-BD59-A6C34878D82A}">
                    <a16:rowId xmlns:a16="http://schemas.microsoft.com/office/drawing/2014/main" val="10006"/>
                  </a:ext>
                </a:extLst>
              </a:tr>
            </a:tbl>
          </a:graphicData>
        </a:graphic>
      </p:graphicFrame>
    </p:spTree>
    <p:extLst>
      <p:ext uri="{BB962C8B-B14F-4D97-AF65-F5344CB8AC3E}">
        <p14:creationId xmlns:p14="http://schemas.microsoft.com/office/powerpoint/2010/main" val="178585272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1116" y="143108"/>
            <a:ext cx="10515600" cy="1325563"/>
          </a:xfrm>
        </p:spPr>
        <p:txBody>
          <a:bodyPr>
            <a:normAutofit/>
          </a:bodyPr>
          <a:lstStyle/>
          <a:p>
            <a:r>
              <a:rPr lang="en-GB" sz="3200" b="1" dirty="0">
                <a:solidFill>
                  <a:srgbClr val="364550"/>
                </a:solidFill>
                <a:latin typeface="Arial" charset="0"/>
                <a:ea typeface="Arial" charset="0"/>
                <a:cs typeface="Arial" charset="0"/>
              </a:rPr>
              <a:t>2. Your Turn:</a:t>
            </a:r>
            <a:br>
              <a:rPr lang="en-GB" sz="3200" b="1" dirty="0">
                <a:solidFill>
                  <a:srgbClr val="364550"/>
                </a:solidFill>
                <a:latin typeface="Arial" charset="0"/>
                <a:ea typeface="Arial" charset="0"/>
                <a:cs typeface="Arial" charset="0"/>
              </a:rPr>
            </a:br>
            <a:r>
              <a:rPr lang="en-GB" sz="3200" b="1" dirty="0">
                <a:solidFill>
                  <a:srgbClr val="364550"/>
                </a:solidFill>
                <a:latin typeface="Arial" charset="0"/>
                <a:ea typeface="Arial" charset="0"/>
                <a:cs typeface="Arial" charset="0"/>
              </a:rPr>
              <a:t>Define Your Buyer </a:t>
            </a:r>
            <a:r>
              <a:rPr lang="en-GB" sz="3200" b="1" dirty="0" smtClean="0">
                <a:solidFill>
                  <a:srgbClr val="364550"/>
                </a:solidFill>
                <a:latin typeface="Arial" charset="0"/>
                <a:ea typeface="Arial" charset="0"/>
                <a:cs typeface="Arial" charset="0"/>
              </a:rPr>
              <a:t>Personas (for B2C)</a:t>
            </a:r>
            <a:endParaRPr lang="en-GB" sz="3200" b="1" dirty="0">
              <a:solidFill>
                <a:srgbClr val="364550"/>
              </a:solidFill>
              <a:latin typeface="Arial" charset="0"/>
              <a:ea typeface="Arial" charset="0"/>
              <a:cs typeface="Arial" charset="0"/>
            </a:endParaRPr>
          </a:p>
        </p:txBody>
      </p:sp>
      <p:sp>
        <p:nvSpPr>
          <p:cNvPr id="3" name="Text Placeholder 2"/>
          <p:cNvSpPr>
            <a:spLocks noGrp="1"/>
          </p:cNvSpPr>
          <p:nvPr>
            <p:ph type="body" sz="quarter" idx="10"/>
          </p:nvPr>
        </p:nvSpPr>
        <p:spPr/>
        <p:txBody>
          <a:bodyPr>
            <a:normAutofit/>
          </a:bodyPr>
          <a:lstStyle/>
          <a:p>
            <a:pPr marL="0" indent="0" fontAlgn="t">
              <a:buNone/>
            </a:pPr>
            <a:r>
              <a:rPr lang="en-US" sz="2400" b="1" dirty="0">
                <a:solidFill>
                  <a:srgbClr val="364550"/>
                </a:solidFill>
                <a:latin typeface="Arial" charset="0"/>
                <a:ea typeface="Arial" charset="0"/>
                <a:cs typeface="Arial" charset="0"/>
              </a:rPr>
              <a:t>Buyer </a:t>
            </a:r>
            <a:r>
              <a:rPr lang="en-US" sz="2400" b="1" dirty="0" smtClean="0">
                <a:solidFill>
                  <a:srgbClr val="364550"/>
                </a:solidFill>
                <a:latin typeface="Arial" charset="0"/>
                <a:ea typeface="Arial" charset="0"/>
                <a:cs typeface="Arial" charset="0"/>
              </a:rPr>
              <a:t>Persona 1:</a:t>
            </a:r>
            <a:endParaRPr lang="en-US" sz="2400" b="1" dirty="0">
              <a:solidFill>
                <a:srgbClr val="364550"/>
              </a:solidFill>
              <a:latin typeface="Arial" charset="0"/>
              <a:ea typeface="Arial" charset="0"/>
              <a:cs typeface="Arial" charset="0"/>
            </a:endParaRPr>
          </a:p>
          <a:p>
            <a:pPr marL="0" indent="0" fontAlgn="t">
              <a:buNone/>
            </a:pPr>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1661726718"/>
              </p:ext>
            </p:extLst>
          </p:nvPr>
        </p:nvGraphicFramePr>
        <p:xfrm>
          <a:off x="681116" y="1887703"/>
          <a:ext cx="10843013" cy="4594860"/>
        </p:xfrm>
        <a:graphic>
          <a:graphicData uri="http://schemas.openxmlformats.org/drawingml/2006/table">
            <a:tbl>
              <a:tblPr firstRow="1" bandRow="1">
                <a:tableStyleId>{5C22544A-7EE6-4342-B048-85BDC9FD1C3A}</a:tableStyleId>
              </a:tblPr>
              <a:tblGrid>
                <a:gridCol w="4928852">
                  <a:extLst>
                    <a:ext uri="{9D8B030D-6E8A-4147-A177-3AD203B41FA5}">
                      <a16:colId xmlns:a16="http://schemas.microsoft.com/office/drawing/2014/main" val="20000"/>
                    </a:ext>
                  </a:extLst>
                </a:gridCol>
                <a:gridCol w="5914161">
                  <a:extLst>
                    <a:ext uri="{9D8B030D-6E8A-4147-A177-3AD203B41FA5}">
                      <a16:colId xmlns:a16="http://schemas.microsoft.com/office/drawing/2014/main" val="20001"/>
                    </a:ext>
                  </a:extLst>
                </a:gridCol>
              </a:tblGrid>
              <a:tr h="0">
                <a:tc>
                  <a:txBody>
                    <a:bodyPr/>
                    <a:lstStyle/>
                    <a:p>
                      <a:r>
                        <a:rPr lang="en-US" dirty="0" smtClean="0">
                          <a:solidFill>
                            <a:schemeClr val="bg1"/>
                          </a:solidFill>
                          <a:latin typeface="Arial" charset="0"/>
                          <a:ea typeface="Arial" charset="0"/>
                          <a:cs typeface="Arial" charset="0"/>
                        </a:rPr>
                        <a:t>Key Questions</a:t>
                      </a:r>
                      <a:endParaRPr lang="en-US" dirty="0">
                        <a:solidFill>
                          <a:schemeClr val="bg1"/>
                        </a:solidFill>
                        <a:latin typeface="Arial" charset="0"/>
                        <a:ea typeface="Arial" charset="0"/>
                        <a:cs typeface="Arial" charset="0"/>
                      </a:endParaRPr>
                    </a:p>
                  </a:txBody>
                  <a:tcPr>
                    <a:solidFill>
                      <a:srgbClr val="364550"/>
                    </a:solidFill>
                  </a:tcPr>
                </a:tc>
                <a:tc>
                  <a:txBody>
                    <a:bodyPr/>
                    <a:lstStyle/>
                    <a:p>
                      <a:r>
                        <a:rPr lang="en-US" dirty="0" smtClean="0">
                          <a:solidFill>
                            <a:schemeClr val="bg1"/>
                          </a:solidFill>
                          <a:latin typeface="Arial" charset="0"/>
                          <a:ea typeface="Arial" charset="0"/>
                          <a:cs typeface="Arial" charset="0"/>
                        </a:rPr>
                        <a:t>Answers</a:t>
                      </a:r>
                      <a:endParaRPr lang="en-US" dirty="0">
                        <a:solidFill>
                          <a:schemeClr val="bg1"/>
                        </a:solidFill>
                        <a:latin typeface="Arial" charset="0"/>
                        <a:ea typeface="Arial" charset="0"/>
                        <a:cs typeface="Arial" charset="0"/>
                      </a:endParaRPr>
                    </a:p>
                  </a:txBody>
                  <a:tcPr>
                    <a:solidFill>
                      <a:srgbClr val="364550"/>
                    </a:solidFill>
                  </a:tcPr>
                </a:tc>
                <a:extLst>
                  <a:ext uri="{0D108BD9-81ED-4DB2-BD59-A6C34878D82A}">
                    <a16:rowId xmlns:a16="http://schemas.microsoft.com/office/drawing/2014/main" val="10000"/>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Personal &amp; business background:</a:t>
                      </a:r>
                    </a:p>
                    <a:p>
                      <a:pPr marL="0" marR="0" indent="0" algn="l" defTabSz="685800" rtl="0" eaLnBrk="1" fontAlgn="t" latinLnBrk="0" hangingPunct="1">
                        <a:lnSpc>
                          <a:spcPct val="100000"/>
                        </a:lnSpc>
                        <a:spcBef>
                          <a:spcPts val="0"/>
                        </a:spcBef>
                        <a:spcAft>
                          <a:spcPts val="0"/>
                        </a:spcAft>
                        <a:buClrTx/>
                        <a:buSzTx/>
                        <a:buFontTx/>
                        <a:buNone/>
                        <a:tabLst/>
                        <a:defRPr/>
                      </a:pPr>
                      <a:r>
                        <a:rPr lang="en-US" sz="1350" b="0" kern="1200" dirty="0" smtClean="0">
                          <a:solidFill>
                            <a:srgbClr val="364550"/>
                          </a:solidFill>
                          <a:latin typeface="Arial" charset="0"/>
                          <a:ea typeface="Arial" charset="0"/>
                          <a:cs typeface="Arial" charset="0"/>
                        </a:rPr>
                        <a:t>Age/generation,</a:t>
                      </a:r>
                      <a:r>
                        <a:rPr lang="en-US" sz="1350" b="0" kern="1200" baseline="0" dirty="0" smtClean="0">
                          <a:solidFill>
                            <a:srgbClr val="364550"/>
                          </a:solidFill>
                          <a:latin typeface="Arial" charset="0"/>
                          <a:ea typeface="Arial" charset="0"/>
                          <a:cs typeface="Arial" charset="0"/>
                        </a:rPr>
                        <a:t> marital status, residence, e</a:t>
                      </a:r>
                      <a:r>
                        <a:rPr lang="en-US" sz="1350" b="0" kern="1200" dirty="0" smtClean="0">
                          <a:solidFill>
                            <a:srgbClr val="364550"/>
                          </a:solidFill>
                          <a:latin typeface="Arial" charset="0"/>
                          <a:ea typeface="Arial" charset="0"/>
                          <a:cs typeface="Arial" charset="0"/>
                        </a:rPr>
                        <a:t>ducation, profession, financial situation</a:t>
                      </a:r>
                      <a:r>
                        <a:rPr lang="en-US" sz="1350" b="0" kern="1200" baseline="0" dirty="0" smtClean="0">
                          <a:solidFill>
                            <a:srgbClr val="364550"/>
                          </a:solidFill>
                          <a:latin typeface="Arial" charset="0"/>
                          <a:ea typeface="Arial" charset="0"/>
                          <a:cs typeface="Arial" charset="0"/>
                        </a:rPr>
                        <a:t> </a:t>
                      </a:r>
                      <a:endParaRPr lang="en-US" sz="1350" b="0" kern="1200" dirty="0" smtClean="0">
                        <a:solidFill>
                          <a:srgbClr val="364550"/>
                        </a:solidFill>
                        <a:latin typeface="Arial" charset="0"/>
                        <a:ea typeface="Arial" charset="0"/>
                        <a:cs typeface="Arial" charset="0"/>
                      </a:endParaRPr>
                    </a:p>
                  </a:txBody>
                  <a:tcPr>
                    <a:solidFill>
                      <a:srgbClr val="09B3DB"/>
                    </a:solidFill>
                  </a:tcPr>
                </a:tc>
                <a:tc>
                  <a:txBody>
                    <a:bodyPr/>
                    <a:lstStyle/>
                    <a:p>
                      <a:endParaRPr lang="en-US" dirty="0">
                        <a:solidFill>
                          <a:schemeClr val="bg1"/>
                        </a:solidFill>
                        <a:latin typeface="Arial" charset="0"/>
                        <a:ea typeface="Arial" charset="0"/>
                        <a:cs typeface="Arial" charset="0"/>
                      </a:endParaRPr>
                    </a:p>
                  </a:txBody>
                  <a:tcPr>
                    <a:solidFill>
                      <a:srgbClr val="09B3DB"/>
                    </a:solidFill>
                  </a:tcPr>
                </a:tc>
                <a:extLst>
                  <a:ext uri="{0D108BD9-81ED-4DB2-BD59-A6C34878D82A}">
                    <a16:rowId xmlns:a16="http://schemas.microsoft.com/office/drawing/2014/main" val="10001"/>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Lifestyle:</a:t>
                      </a:r>
                      <a:endParaRPr lang="en-US" sz="1350" b="0" kern="1200" dirty="0">
                        <a:solidFill>
                          <a:srgbClr val="364550"/>
                        </a:solidFill>
                        <a:latin typeface="Arial" charset="0"/>
                        <a:ea typeface="Arial" charset="0"/>
                        <a:cs typeface="Arial" charset="0"/>
                      </a:endParaRPr>
                    </a:p>
                    <a:p>
                      <a:pPr marL="0" indent="0" algn="l" defTabSz="685800" rtl="0" eaLnBrk="1" fontAlgn="t" latinLnBrk="0" hangingPunct="1">
                        <a:buNone/>
                      </a:pPr>
                      <a:r>
                        <a:rPr lang="en-US" sz="1350" b="0" kern="1200" dirty="0" smtClean="0">
                          <a:solidFill>
                            <a:srgbClr val="364550"/>
                          </a:solidFill>
                          <a:latin typeface="Arial" charset="0"/>
                          <a:ea typeface="Arial" charset="0"/>
                          <a:cs typeface="Arial" charset="0"/>
                        </a:rPr>
                        <a:t>A</a:t>
                      </a:r>
                      <a:r>
                        <a:rPr lang="en-US" sz="1350" b="0" kern="1200" baseline="0" dirty="0" smtClean="0">
                          <a:solidFill>
                            <a:srgbClr val="364550"/>
                          </a:solidFill>
                          <a:latin typeface="Arial" charset="0"/>
                          <a:ea typeface="Arial" charset="0"/>
                          <a:cs typeface="Arial" charset="0"/>
                        </a:rPr>
                        <a:t> day in the life, hobbies, activities, family, pets, friends </a:t>
                      </a:r>
                      <a:r>
                        <a:rPr lang="en-US" sz="1350" b="0" kern="1200" baseline="0" dirty="0" err="1" smtClean="0">
                          <a:solidFill>
                            <a:srgbClr val="364550"/>
                          </a:solidFill>
                          <a:latin typeface="Arial" charset="0"/>
                          <a:ea typeface="Arial" charset="0"/>
                          <a:cs typeface="Arial" charset="0"/>
                        </a:rPr>
                        <a:t>etc</a:t>
                      </a:r>
                      <a:endParaRPr lang="en-US" sz="1350" b="1" kern="1200" dirty="0" smtClean="0">
                        <a:solidFill>
                          <a:srgbClr val="364550"/>
                        </a:solidFill>
                        <a:latin typeface="Arial" charset="0"/>
                        <a:ea typeface="Arial" charset="0"/>
                        <a:cs typeface="Arial" charset="0"/>
                      </a:endParaRPr>
                    </a:p>
                  </a:txBody>
                  <a:tcPr>
                    <a:solidFill>
                      <a:srgbClr val="00E4AB"/>
                    </a:solidFill>
                  </a:tcPr>
                </a:tc>
                <a:tc>
                  <a:txBody>
                    <a:bodyPr/>
                    <a:lstStyle/>
                    <a:p>
                      <a:endParaRPr lang="en-US" dirty="0">
                        <a:solidFill>
                          <a:schemeClr val="bg1"/>
                        </a:solidFill>
                        <a:latin typeface="Arial" charset="0"/>
                        <a:ea typeface="Arial" charset="0"/>
                        <a:cs typeface="Arial" charset="0"/>
                      </a:endParaRPr>
                    </a:p>
                  </a:txBody>
                  <a:tcPr>
                    <a:solidFill>
                      <a:srgbClr val="00E4AB"/>
                    </a:solidFill>
                  </a:tcPr>
                </a:tc>
                <a:extLst>
                  <a:ext uri="{0D108BD9-81ED-4DB2-BD59-A6C34878D82A}">
                    <a16:rowId xmlns:a16="http://schemas.microsoft.com/office/drawing/2014/main" val="10002"/>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Online </a:t>
                      </a:r>
                      <a:r>
                        <a:rPr lang="en-US" sz="1350" b="1" kern="1200" dirty="0" err="1" smtClean="0">
                          <a:solidFill>
                            <a:srgbClr val="364550"/>
                          </a:solidFill>
                          <a:latin typeface="Arial" charset="0"/>
                          <a:ea typeface="Arial" charset="0"/>
                          <a:cs typeface="Arial" charset="0"/>
                        </a:rPr>
                        <a:t>behaviour</a:t>
                      </a:r>
                      <a:r>
                        <a:rPr lang="en-US" sz="1350" b="1" kern="1200" dirty="0" smtClean="0">
                          <a:solidFill>
                            <a:srgbClr val="364550"/>
                          </a:solidFill>
                          <a:latin typeface="Arial" charset="0"/>
                          <a:ea typeface="Arial" charset="0"/>
                          <a:cs typeface="Arial" charset="0"/>
                        </a:rPr>
                        <a:t>:</a:t>
                      </a:r>
                    </a:p>
                    <a:p>
                      <a:pPr marL="0" marR="0" indent="0" algn="l" defTabSz="685800" rtl="0" eaLnBrk="1" fontAlgn="t" latinLnBrk="0" hangingPunct="1">
                        <a:lnSpc>
                          <a:spcPct val="100000"/>
                        </a:lnSpc>
                        <a:spcBef>
                          <a:spcPts val="0"/>
                        </a:spcBef>
                        <a:spcAft>
                          <a:spcPts val="0"/>
                        </a:spcAft>
                        <a:buClrTx/>
                        <a:buSzTx/>
                        <a:buFontTx/>
                        <a:buNone/>
                        <a:tabLst/>
                        <a:defRPr/>
                      </a:pPr>
                      <a:r>
                        <a:rPr lang="en-US" sz="1350" b="0" kern="1200" dirty="0" err="1" smtClean="0">
                          <a:solidFill>
                            <a:srgbClr val="364550"/>
                          </a:solidFill>
                          <a:latin typeface="Arial" charset="0"/>
                          <a:ea typeface="Arial" charset="0"/>
                          <a:cs typeface="Arial" charset="0"/>
                        </a:rPr>
                        <a:t>Favourite</a:t>
                      </a:r>
                      <a:r>
                        <a:rPr lang="en-US" sz="1350" b="0" kern="1200" dirty="0" smtClean="0">
                          <a:solidFill>
                            <a:srgbClr val="364550"/>
                          </a:solidFill>
                          <a:latin typeface="Arial" charset="0"/>
                          <a:ea typeface="Arial" charset="0"/>
                          <a:cs typeface="Arial" charset="0"/>
                        </a:rPr>
                        <a:t> sites/apps/</a:t>
                      </a:r>
                      <a:r>
                        <a:rPr lang="en-US" sz="1350" b="0" kern="1200" baseline="0" dirty="0" smtClean="0">
                          <a:solidFill>
                            <a:srgbClr val="364550"/>
                          </a:solidFill>
                          <a:latin typeface="Arial" charset="0"/>
                          <a:ea typeface="Arial" charset="0"/>
                          <a:cs typeface="Arial" charset="0"/>
                        </a:rPr>
                        <a:t>social channels, shopping </a:t>
                      </a:r>
                      <a:r>
                        <a:rPr lang="en-US" sz="1350" b="0" kern="1200" baseline="0" dirty="0" err="1" smtClean="0">
                          <a:solidFill>
                            <a:srgbClr val="364550"/>
                          </a:solidFill>
                          <a:latin typeface="Arial" charset="0"/>
                          <a:ea typeface="Arial" charset="0"/>
                          <a:cs typeface="Arial" charset="0"/>
                        </a:rPr>
                        <a:t>behaviour</a:t>
                      </a:r>
                      <a:endParaRPr lang="en-US" sz="1350" b="0" kern="1200" dirty="0">
                        <a:solidFill>
                          <a:srgbClr val="364550"/>
                        </a:solidFill>
                        <a:latin typeface="Arial" charset="0"/>
                        <a:ea typeface="Arial" charset="0"/>
                        <a:cs typeface="Arial" charset="0"/>
                      </a:endParaRPr>
                    </a:p>
                  </a:txBody>
                  <a:tcPr>
                    <a:solidFill>
                      <a:srgbClr val="09B3DB"/>
                    </a:solidFill>
                  </a:tcPr>
                </a:tc>
                <a:tc>
                  <a:txBody>
                    <a:bodyPr/>
                    <a:lstStyle/>
                    <a:p>
                      <a:endParaRPr lang="en-US" dirty="0">
                        <a:solidFill>
                          <a:schemeClr val="bg1"/>
                        </a:solidFill>
                        <a:latin typeface="Arial" charset="0"/>
                        <a:ea typeface="Arial" charset="0"/>
                        <a:cs typeface="Arial" charset="0"/>
                      </a:endParaRPr>
                    </a:p>
                  </a:txBody>
                  <a:tcPr>
                    <a:solidFill>
                      <a:srgbClr val="09B3DB"/>
                    </a:solidFill>
                  </a:tcPr>
                </a:tc>
                <a:extLst>
                  <a:ext uri="{0D108BD9-81ED-4DB2-BD59-A6C34878D82A}">
                    <a16:rowId xmlns:a16="http://schemas.microsoft.com/office/drawing/2014/main" val="10003"/>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Hopes &amp; dreams:</a:t>
                      </a:r>
                    </a:p>
                    <a:p>
                      <a:pPr marL="0" indent="0" algn="l" defTabSz="685800" rtl="0" eaLnBrk="1" fontAlgn="t" latinLnBrk="0" hangingPunct="1">
                        <a:buNone/>
                      </a:pPr>
                      <a:r>
                        <a:rPr lang="en-US" sz="1350" b="0" kern="1200" baseline="0" dirty="0" smtClean="0">
                          <a:solidFill>
                            <a:srgbClr val="364550"/>
                          </a:solidFill>
                          <a:latin typeface="Arial" charset="0"/>
                          <a:ea typeface="Arial" charset="0"/>
                          <a:cs typeface="Arial" charset="0"/>
                        </a:rPr>
                        <a:t>What would make her life easier/better?</a:t>
                      </a:r>
                      <a:endParaRPr lang="en-US" sz="1350" b="0" kern="1200" dirty="0" smtClean="0">
                        <a:solidFill>
                          <a:srgbClr val="364550"/>
                        </a:solidFill>
                        <a:latin typeface="Arial" charset="0"/>
                        <a:ea typeface="Arial" charset="0"/>
                        <a:cs typeface="Arial" charset="0"/>
                      </a:endParaRPr>
                    </a:p>
                  </a:txBody>
                  <a:tcPr>
                    <a:solidFill>
                      <a:srgbClr val="00E4AB"/>
                    </a:solidFill>
                  </a:tcPr>
                </a:tc>
                <a:tc>
                  <a:txBody>
                    <a:bodyPr/>
                    <a:lstStyle/>
                    <a:p>
                      <a:endParaRPr lang="en-US" dirty="0">
                        <a:solidFill>
                          <a:schemeClr val="bg1"/>
                        </a:solidFill>
                        <a:latin typeface="Arial" charset="0"/>
                        <a:ea typeface="Arial" charset="0"/>
                        <a:cs typeface="Arial" charset="0"/>
                      </a:endParaRPr>
                    </a:p>
                  </a:txBody>
                  <a:tcPr>
                    <a:solidFill>
                      <a:srgbClr val="00E4AB"/>
                    </a:solidFill>
                  </a:tcPr>
                </a:tc>
                <a:extLst>
                  <a:ext uri="{0D108BD9-81ED-4DB2-BD59-A6C34878D82A}">
                    <a16:rowId xmlns:a16="http://schemas.microsoft.com/office/drawing/2014/main" val="10004"/>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Worries &amp; fears:</a:t>
                      </a:r>
                      <a:br>
                        <a:rPr lang="en-US" sz="1350" b="1" kern="1200" dirty="0" smtClean="0">
                          <a:solidFill>
                            <a:srgbClr val="364550"/>
                          </a:solidFill>
                          <a:latin typeface="Arial" charset="0"/>
                          <a:ea typeface="Arial" charset="0"/>
                          <a:cs typeface="Arial" charset="0"/>
                        </a:rPr>
                      </a:br>
                      <a:r>
                        <a:rPr lang="en-US" sz="1350" b="0" kern="1200" dirty="0" smtClean="0">
                          <a:solidFill>
                            <a:srgbClr val="364550"/>
                          </a:solidFill>
                          <a:latin typeface="Arial" charset="0"/>
                          <a:ea typeface="Arial" charset="0"/>
                          <a:cs typeface="Arial" charset="0"/>
                        </a:rPr>
                        <a:t>What is she trying</a:t>
                      </a:r>
                      <a:r>
                        <a:rPr lang="en-US" sz="1350" b="0" kern="1200" baseline="0" dirty="0" smtClean="0">
                          <a:solidFill>
                            <a:srgbClr val="364550"/>
                          </a:solidFill>
                          <a:latin typeface="Arial" charset="0"/>
                          <a:ea typeface="Arial" charset="0"/>
                          <a:cs typeface="Arial" charset="0"/>
                        </a:rPr>
                        <a:t> to avoid?</a:t>
                      </a:r>
                      <a:endParaRPr lang="en-US" sz="1350" b="0" kern="1200" dirty="0">
                        <a:solidFill>
                          <a:srgbClr val="364550"/>
                        </a:solidFill>
                        <a:latin typeface="Arial" charset="0"/>
                        <a:ea typeface="Arial" charset="0"/>
                        <a:cs typeface="Arial" charset="0"/>
                      </a:endParaRPr>
                    </a:p>
                  </a:txBody>
                  <a:tcPr>
                    <a:solidFill>
                      <a:srgbClr val="09B3DB"/>
                    </a:solidFill>
                  </a:tcPr>
                </a:tc>
                <a:tc>
                  <a:txBody>
                    <a:bodyPr/>
                    <a:lstStyle/>
                    <a:p>
                      <a:endParaRPr lang="en-US" dirty="0">
                        <a:solidFill>
                          <a:schemeClr val="bg1"/>
                        </a:solidFill>
                        <a:latin typeface="Arial" charset="0"/>
                        <a:ea typeface="Arial" charset="0"/>
                        <a:cs typeface="Arial" charset="0"/>
                      </a:endParaRPr>
                    </a:p>
                  </a:txBody>
                  <a:tcPr>
                    <a:solidFill>
                      <a:srgbClr val="09B3DB"/>
                    </a:solidFill>
                  </a:tcPr>
                </a:tc>
                <a:extLst>
                  <a:ext uri="{0D108BD9-81ED-4DB2-BD59-A6C34878D82A}">
                    <a16:rowId xmlns:a16="http://schemas.microsoft.com/office/drawing/2014/main" val="10005"/>
                  </a:ext>
                </a:extLst>
              </a:tr>
              <a:tr h="370840">
                <a:tc>
                  <a:txBody>
                    <a:bodyPr/>
                    <a:lstStyle/>
                    <a:p>
                      <a:pPr marL="0" indent="0" algn="l" defTabSz="685800" rtl="0" eaLnBrk="1" fontAlgn="t" latinLnBrk="0" hangingPunct="1">
                        <a:buNone/>
                      </a:pPr>
                      <a:r>
                        <a:rPr lang="en-US" sz="1350" b="1" kern="1200" baseline="0" dirty="0" smtClean="0">
                          <a:solidFill>
                            <a:srgbClr val="364550"/>
                          </a:solidFill>
                          <a:latin typeface="Arial" charset="0"/>
                          <a:ea typeface="Arial" charset="0"/>
                          <a:cs typeface="Arial" charset="0"/>
                        </a:rPr>
                        <a:t>Influencers:</a:t>
                      </a:r>
                      <a:endParaRPr lang="en-US" sz="1350" b="1" kern="1200" dirty="0" smtClean="0">
                        <a:solidFill>
                          <a:srgbClr val="364550"/>
                        </a:solidFill>
                        <a:latin typeface="Arial" charset="0"/>
                        <a:ea typeface="Arial" charset="0"/>
                        <a:cs typeface="Arial" charset="0"/>
                      </a:endParaRPr>
                    </a:p>
                    <a:p>
                      <a:pPr marL="0" indent="0" algn="l" defTabSz="685800" rtl="0" eaLnBrk="1" fontAlgn="t" latinLnBrk="0" hangingPunct="1">
                        <a:buNone/>
                      </a:pPr>
                      <a:r>
                        <a:rPr lang="en-US" sz="1350" b="0" kern="1200" dirty="0" smtClean="0">
                          <a:solidFill>
                            <a:srgbClr val="364550"/>
                          </a:solidFill>
                          <a:latin typeface="Arial" charset="0"/>
                          <a:ea typeface="Arial" charset="0"/>
                          <a:cs typeface="Arial" charset="0"/>
                        </a:rPr>
                        <a:t>What</a:t>
                      </a:r>
                      <a:r>
                        <a:rPr lang="en-US" sz="1350" b="0" kern="1200" baseline="0" dirty="0" smtClean="0">
                          <a:solidFill>
                            <a:srgbClr val="364550"/>
                          </a:solidFill>
                          <a:latin typeface="Arial" charset="0"/>
                          <a:ea typeface="Arial" charset="0"/>
                          <a:cs typeface="Arial" charset="0"/>
                        </a:rPr>
                        <a:t>/who influences her?</a:t>
                      </a:r>
                      <a:endParaRPr lang="en-US" sz="1350" b="0" kern="1200" dirty="0" smtClean="0">
                        <a:solidFill>
                          <a:srgbClr val="364550"/>
                        </a:solidFill>
                        <a:latin typeface="Arial" charset="0"/>
                        <a:ea typeface="Arial" charset="0"/>
                        <a:cs typeface="Arial" charset="0"/>
                      </a:endParaRPr>
                    </a:p>
                  </a:txBody>
                  <a:tcPr>
                    <a:solidFill>
                      <a:srgbClr val="00E4AB"/>
                    </a:solidFill>
                  </a:tcPr>
                </a:tc>
                <a:tc>
                  <a:txBody>
                    <a:bodyPr/>
                    <a:lstStyle/>
                    <a:p>
                      <a:endParaRPr lang="en-US" dirty="0">
                        <a:solidFill>
                          <a:schemeClr val="bg1"/>
                        </a:solidFill>
                        <a:latin typeface="Arial" charset="0"/>
                        <a:ea typeface="Arial" charset="0"/>
                        <a:cs typeface="Arial" charset="0"/>
                      </a:endParaRPr>
                    </a:p>
                  </a:txBody>
                  <a:tcPr>
                    <a:solidFill>
                      <a:srgbClr val="00E4AB"/>
                    </a:solidFill>
                  </a:tcPr>
                </a:tc>
                <a:extLst>
                  <a:ext uri="{0D108BD9-81ED-4DB2-BD59-A6C34878D82A}">
                    <a16:rowId xmlns:a16="http://schemas.microsoft.com/office/drawing/2014/main" val="10006"/>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Needs gap:</a:t>
                      </a:r>
                    </a:p>
                    <a:p>
                      <a:pPr marL="0" marR="0" indent="0" algn="l" defTabSz="685800" rtl="0" eaLnBrk="1" fontAlgn="t" latinLnBrk="0" hangingPunct="1">
                        <a:lnSpc>
                          <a:spcPct val="100000"/>
                        </a:lnSpc>
                        <a:spcBef>
                          <a:spcPts val="0"/>
                        </a:spcBef>
                        <a:spcAft>
                          <a:spcPts val="0"/>
                        </a:spcAft>
                        <a:buClrTx/>
                        <a:buSzTx/>
                        <a:buFontTx/>
                        <a:buNone/>
                        <a:tabLst/>
                        <a:defRPr/>
                      </a:pPr>
                      <a:r>
                        <a:rPr lang="en-US" sz="1350" b="0" kern="1200" dirty="0" smtClean="0">
                          <a:solidFill>
                            <a:srgbClr val="364550"/>
                          </a:solidFill>
                          <a:latin typeface="Arial" charset="0"/>
                          <a:ea typeface="Arial" charset="0"/>
                          <a:cs typeface="Arial" charset="0"/>
                        </a:rPr>
                        <a:t>Where is there a gap in her needs/wants?</a:t>
                      </a:r>
                    </a:p>
                  </a:txBody>
                  <a:tcPr>
                    <a:solidFill>
                      <a:srgbClr val="09B3DB"/>
                    </a:solidFill>
                  </a:tcPr>
                </a:tc>
                <a:tc>
                  <a:txBody>
                    <a:bodyPr/>
                    <a:lstStyle/>
                    <a:p>
                      <a:endParaRPr lang="en-US" dirty="0">
                        <a:solidFill>
                          <a:schemeClr val="bg1"/>
                        </a:solidFill>
                        <a:latin typeface="Arial" charset="0"/>
                        <a:ea typeface="Arial" charset="0"/>
                        <a:cs typeface="Arial" charset="0"/>
                      </a:endParaRPr>
                    </a:p>
                  </a:txBody>
                  <a:tcPr>
                    <a:solidFill>
                      <a:srgbClr val="09B3DB"/>
                    </a:solidFill>
                  </a:tcPr>
                </a:tc>
                <a:extLst>
                  <a:ext uri="{0D108BD9-81ED-4DB2-BD59-A6C34878D82A}">
                    <a16:rowId xmlns:a16="http://schemas.microsoft.com/office/drawing/2014/main" val="10007"/>
                  </a:ext>
                </a:extLst>
              </a:tr>
              <a:tr h="370840">
                <a:tc>
                  <a:txBody>
                    <a:bodyPr/>
                    <a:lstStyle/>
                    <a:p>
                      <a:pPr marL="0" indent="0" algn="l" defTabSz="685800" rtl="0" eaLnBrk="1" fontAlgn="t" latinLnBrk="0" hangingPunct="1">
                        <a:buNone/>
                      </a:pPr>
                      <a:r>
                        <a:rPr lang="en-US" sz="1350" b="1" kern="1200" dirty="0" smtClean="0">
                          <a:solidFill>
                            <a:srgbClr val="364550"/>
                          </a:solidFill>
                          <a:latin typeface="Arial" charset="0"/>
                          <a:ea typeface="Arial" charset="0"/>
                          <a:cs typeface="Arial" charset="0"/>
                        </a:rPr>
                        <a:t>Funnel position:</a:t>
                      </a:r>
                    </a:p>
                    <a:p>
                      <a:pPr marL="0" marR="0" indent="0" algn="l" defTabSz="685800" rtl="0" eaLnBrk="1" fontAlgn="t" latinLnBrk="0" hangingPunct="1">
                        <a:lnSpc>
                          <a:spcPct val="100000"/>
                        </a:lnSpc>
                        <a:spcBef>
                          <a:spcPts val="0"/>
                        </a:spcBef>
                        <a:spcAft>
                          <a:spcPts val="0"/>
                        </a:spcAft>
                        <a:buClrTx/>
                        <a:buSzTx/>
                        <a:buFontTx/>
                        <a:buNone/>
                        <a:tabLst/>
                        <a:defRPr/>
                      </a:pPr>
                      <a:r>
                        <a:rPr lang="en-US" sz="1350" b="0" kern="1200" dirty="0" smtClean="0">
                          <a:solidFill>
                            <a:srgbClr val="364550"/>
                          </a:solidFill>
                          <a:latin typeface="Arial" charset="0"/>
                          <a:ea typeface="Arial" charset="0"/>
                          <a:cs typeface="Arial" charset="0"/>
                        </a:rPr>
                        <a:t>When does she need to close this gap?</a:t>
                      </a:r>
                    </a:p>
                  </a:txBody>
                  <a:tcPr>
                    <a:solidFill>
                      <a:srgbClr val="00E4AB"/>
                    </a:solidFill>
                  </a:tcPr>
                </a:tc>
                <a:tc>
                  <a:txBody>
                    <a:bodyPr/>
                    <a:lstStyle/>
                    <a:p>
                      <a:endParaRPr lang="en-US" dirty="0">
                        <a:solidFill>
                          <a:schemeClr val="bg1"/>
                        </a:solidFill>
                        <a:latin typeface="Arial" charset="0"/>
                        <a:ea typeface="Arial" charset="0"/>
                        <a:cs typeface="Arial" charset="0"/>
                      </a:endParaRPr>
                    </a:p>
                  </a:txBody>
                  <a:tcPr>
                    <a:solidFill>
                      <a:srgbClr val="00E4AB"/>
                    </a:solidFill>
                  </a:tcPr>
                </a:tc>
                <a:extLst>
                  <a:ext uri="{0D108BD9-81ED-4DB2-BD59-A6C34878D82A}">
                    <a16:rowId xmlns:a16="http://schemas.microsoft.com/office/drawing/2014/main" val="10008"/>
                  </a:ext>
                </a:extLst>
              </a:tr>
            </a:tbl>
          </a:graphicData>
        </a:graphic>
      </p:graphicFrame>
    </p:spTree>
    <p:extLst>
      <p:ext uri="{BB962C8B-B14F-4D97-AF65-F5344CB8AC3E}">
        <p14:creationId xmlns:p14="http://schemas.microsoft.com/office/powerpoint/2010/main" val="116143351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1116" y="290984"/>
            <a:ext cx="10515600" cy="1325563"/>
          </a:xfrm>
        </p:spPr>
        <p:txBody>
          <a:bodyPr/>
          <a:lstStyle/>
          <a:p>
            <a:r>
              <a:rPr lang="en-GB" sz="3200" b="1" dirty="0">
                <a:solidFill>
                  <a:srgbClr val="364550"/>
                </a:solidFill>
                <a:latin typeface="Arial" charset="0"/>
                <a:ea typeface="Arial" charset="0"/>
                <a:cs typeface="Arial" charset="0"/>
              </a:rPr>
              <a:t>3. </a:t>
            </a:r>
            <a:r>
              <a:rPr lang="en-GB" sz="3200" b="1" dirty="0" smtClean="0">
                <a:solidFill>
                  <a:srgbClr val="364550"/>
                </a:solidFill>
                <a:latin typeface="Arial" charset="0"/>
                <a:ea typeface="Arial" charset="0"/>
                <a:cs typeface="Arial" charset="0"/>
              </a:rPr>
              <a:t>Content Topics</a:t>
            </a:r>
            <a:endParaRPr lang="en-GB" sz="3200" b="1" dirty="0">
              <a:solidFill>
                <a:srgbClr val="364550"/>
              </a:solidFill>
              <a:latin typeface="Arial" charset="0"/>
              <a:ea typeface="Arial" charset="0"/>
              <a:cs typeface="Arial" charset="0"/>
            </a:endParaRPr>
          </a:p>
        </p:txBody>
      </p:sp>
      <p:sp>
        <p:nvSpPr>
          <p:cNvPr id="3" name="Text Placeholder 2"/>
          <p:cNvSpPr>
            <a:spLocks noGrp="1"/>
          </p:cNvSpPr>
          <p:nvPr>
            <p:ph type="body" sz="quarter" idx="10"/>
          </p:nvPr>
        </p:nvSpPr>
        <p:spPr>
          <a:xfrm>
            <a:off x="681116" y="1480623"/>
            <a:ext cx="10902538" cy="4498975"/>
          </a:xfrm>
        </p:spPr>
        <p:txBody>
          <a:bodyPr>
            <a:normAutofit/>
          </a:bodyPr>
          <a:lstStyle/>
          <a:p>
            <a:pPr marL="0" indent="0" fontAlgn="t">
              <a:buNone/>
            </a:pPr>
            <a:r>
              <a:rPr lang="en-US" sz="2400" dirty="0">
                <a:solidFill>
                  <a:srgbClr val="364550"/>
                </a:solidFill>
                <a:latin typeface="Arial" charset="0"/>
                <a:ea typeface="Arial" charset="0"/>
                <a:cs typeface="Arial" charset="0"/>
              </a:rPr>
              <a:t>As a first step, you have created </a:t>
            </a:r>
            <a:r>
              <a:rPr lang="en-US" sz="2400" b="1" dirty="0">
                <a:solidFill>
                  <a:srgbClr val="328BC3"/>
                </a:solidFill>
                <a:latin typeface="Arial" charset="0"/>
                <a:ea typeface="Arial" charset="0"/>
                <a:cs typeface="Arial" charset="0"/>
              </a:rPr>
              <a:t>content types </a:t>
            </a:r>
            <a:r>
              <a:rPr lang="en-US" sz="2400" dirty="0">
                <a:solidFill>
                  <a:srgbClr val="364550"/>
                </a:solidFill>
                <a:latin typeface="Arial" charset="0"/>
                <a:ea typeface="Arial" charset="0"/>
                <a:cs typeface="Arial" charset="0"/>
              </a:rPr>
              <a:t>and actions that would help you reach your </a:t>
            </a:r>
            <a:r>
              <a:rPr lang="en-US" sz="2400" b="1" dirty="0">
                <a:solidFill>
                  <a:srgbClr val="328BC3"/>
                </a:solidFill>
                <a:latin typeface="Arial" charset="0"/>
                <a:ea typeface="Arial" charset="0"/>
                <a:cs typeface="Arial" charset="0"/>
              </a:rPr>
              <a:t>content marketing objectives</a:t>
            </a:r>
            <a:r>
              <a:rPr lang="en-US" sz="2400" dirty="0">
                <a:solidFill>
                  <a:srgbClr val="364550"/>
                </a:solidFill>
                <a:latin typeface="Arial" charset="0"/>
                <a:ea typeface="Arial" charset="0"/>
                <a:cs typeface="Arial" charset="0"/>
              </a:rPr>
              <a:t>. Now it’s time to develop content ideas that address your audience’s interests and that align with your company’s unique value proposition. </a:t>
            </a:r>
          </a:p>
          <a:p>
            <a:pPr marL="0" indent="0" fontAlgn="t">
              <a:buNone/>
            </a:pPr>
            <a:endParaRPr lang="en-US" sz="2400" dirty="0">
              <a:solidFill>
                <a:srgbClr val="364550"/>
              </a:solidFill>
              <a:latin typeface="Arial" charset="0"/>
              <a:ea typeface="Arial" charset="0"/>
              <a:cs typeface="Arial" charset="0"/>
            </a:endParaRPr>
          </a:p>
          <a:p>
            <a:pPr marL="0" indent="0" fontAlgn="t">
              <a:buNone/>
            </a:pPr>
            <a:r>
              <a:rPr lang="en-US" sz="2400" dirty="0">
                <a:solidFill>
                  <a:srgbClr val="364550"/>
                </a:solidFill>
                <a:latin typeface="Arial" charset="0"/>
                <a:ea typeface="Arial" charset="0"/>
                <a:cs typeface="Arial" charset="0"/>
              </a:rPr>
              <a:t>When you pick your </a:t>
            </a:r>
            <a:r>
              <a:rPr lang="en-US" sz="2400" b="1" dirty="0">
                <a:solidFill>
                  <a:srgbClr val="328BC3"/>
                </a:solidFill>
                <a:latin typeface="Arial" charset="0"/>
                <a:ea typeface="Arial" charset="0"/>
                <a:cs typeface="Arial" charset="0"/>
              </a:rPr>
              <a:t>content topics </a:t>
            </a:r>
            <a:r>
              <a:rPr lang="en-US" sz="2400" dirty="0">
                <a:solidFill>
                  <a:srgbClr val="364550"/>
                </a:solidFill>
                <a:latin typeface="Arial" charset="0"/>
                <a:ea typeface="Arial" charset="0"/>
                <a:cs typeface="Arial" charset="0"/>
              </a:rPr>
              <a:t>it’s important to ask yourself why they are relevant to your target audience and align each topic with your buyer personas.  </a:t>
            </a:r>
          </a:p>
          <a:p>
            <a:pPr marL="0" indent="0" fontAlgn="t">
              <a:buNone/>
            </a:pPr>
            <a:endParaRPr lang="en-US" sz="2400" dirty="0">
              <a:solidFill>
                <a:srgbClr val="364550"/>
              </a:solidFill>
              <a:latin typeface="Arial" charset="0"/>
              <a:ea typeface="Arial" charset="0"/>
              <a:cs typeface="Arial" charset="0"/>
            </a:endParaRPr>
          </a:p>
          <a:p>
            <a:pPr marL="0" indent="0" fontAlgn="t">
              <a:buNone/>
            </a:pPr>
            <a:r>
              <a:rPr lang="en-US" sz="2400" dirty="0">
                <a:solidFill>
                  <a:srgbClr val="364550"/>
                </a:solidFill>
                <a:latin typeface="Arial" charset="0"/>
                <a:ea typeface="Arial" charset="0"/>
                <a:cs typeface="Arial" charset="0"/>
              </a:rPr>
              <a:t>Plus, you also want to think about your SEO strategy and spend some time searching for keywords that you have a chance of ranking for. Only then you can write highly </a:t>
            </a:r>
            <a:r>
              <a:rPr lang="en-US" sz="2400" b="1" dirty="0" err="1">
                <a:solidFill>
                  <a:srgbClr val="328BC3"/>
                </a:solidFill>
                <a:latin typeface="Arial" charset="0"/>
                <a:ea typeface="Arial" charset="0"/>
                <a:cs typeface="Arial" charset="0"/>
              </a:rPr>
              <a:t>optimised</a:t>
            </a:r>
            <a:r>
              <a:rPr lang="en-US" sz="2400" b="1" dirty="0">
                <a:solidFill>
                  <a:srgbClr val="328BC3"/>
                </a:solidFill>
                <a:latin typeface="Arial" charset="0"/>
                <a:ea typeface="Arial" charset="0"/>
                <a:cs typeface="Arial" charset="0"/>
              </a:rPr>
              <a:t> content</a:t>
            </a:r>
            <a:r>
              <a:rPr lang="en-US" sz="2400" dirty="0">
                <a:solidFill>
                  <a:srgbClr val="364550"/>
                </a:solidFill>
                <a:latin typeface="Arial" charset="0"/>
                <a:ea typeface="Arial" charset="0"/>
                <a:cs typeface="Arial" charset="0"/>
              </a:rPr>
              <a:t> targeting these keywords.</a:t>
            </a:r>
          </a:p>
          <a:p>
            <a:pPr marL="0" indent="0" fontAlgn="t">
              <a:buNone/>
            </a:pPr>
            <a:endParaRPr lang="en-US" dirty="0"/>
          </a:p>
          <a:p>
            <a:pPr marL="0" indent="0" fontAlgn="t">
              <a:buNone/>
            </a:pPr>
            <a:endParaRPr lang="en-US" dirty="0" smtClean="0"/>
          </a:p>
        </p:txBody>
      </p:sp>
    </p:spTree>
    <p:extLst>
      <p:ext uri="{BB962C8B-B14F-4D97-AF65-F5344CB8AC3E}">
        <p14:creationId xmlns:p14="http://schemas.microsoft.com/office/powerpoint/2010/main" val="120392016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Blue Warm">
      <a:dk1>
        <a:sysClr val="windowText" lastClr="000000"/>
      </a:dk1>
      <a:lt1>
        <a:sysClr val="window" lastClr="FFFFFF"/>
      </a:lt1>
      <a:dk2>
        <a:srgbClr val="242852"/>
      </a:dk2>
      <a:lt2>
        <a:srgbClr val="ACCBF9"/>
      </a:lt2>
      <a:accent1>
        <a:srgbClr val="4A66AC"/>
      </a:accent1>
      <a:accent2>
        <a:srgbClr val="629DD1"/>
      </a:accent2>
      <a:accent3>
        <a:srgbClr val="297FD5"/>
      </a:accent3>
      <a:accent4>
        <a:srgbClr val="7F8FA9"/>
      </a:accent4>
      <a:accent5>
        <a:srgbClr val="5AA2AE"/>
      </a:accent5>
      <a:accent6>
        <a:srgbClr val="9D90A0"/>
      </a:accent6>
      <a:hlink>
        <a:srgbClr val="9454C3"/>
      </a:hlink>
      <a:folHlink>
        <a:srgbClr val="3EBBF0"/>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99</TotalTime>
  <Words>1340</Words>
  <Application>Microsoft Office PowerPoint</Application>
  <PresentationFormat>Widescreen</PresentationFormat>
  <Paragraphs>152</Paragraphs>
  <Slides>12</Slides>
  <Notes>2</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12</vt:i4>
      </vt:variant>
    </vt:vector>
  </HeadingPairs>
  <TitlesOfParts>
    <vt:vector size="16" baseType="lpstr">
      <vt:lpstr>Arial</vt:lpstr>
      <vt:lpstr>Calibri</vt:lpstr>
      <vt:lpstr>Calibri Light</vt:lpstr>
      <vt:lpstr>Office Theme</vt:lpstr>
      <vt:lpstr>Content Marketing Plan Template </vt:lpstr>
      <vt:lpstr>How to Create a Content Marketing Plan</vt:lpstr>
      <vt:lpstr>1. Content Marketing Objectives &amp; KPIs</vt:lpstr>
      <vt:lpstr>1. Content Types Mapped to the Marketing Funnel</vt:lpstr>
      <vt:lpstr>1. Your Turn:  Define Your Content Marketing Objectives &amp; KPIs</vt:lpstr>
      <vt:lpstr>2. Buyer Personas</vt:lpstr>
      <vt:lpstr>2. Your Turn: Define Your Buyer Personas (for B2B)</vt:lpstr>
      <vt:lpstr>2. Your Turn: Define Your Buyer Personas (for B2C)</vt:lpstr>
      <vt:lpstr>3. Content Topics</vt:lpstr>
      <vt:lpstr>3. Your Turn: Map the Content Topics to Your Buyer Personas</vt:lpstr>
      <vt:lpstr>4. Decide Where You Will Publish Your Content</vt:lpstr>
      <vt:lpstr>5. Editorial Calendar</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Content Marketing Plan Template</dc:title>
  <dc:creator>Jennifer Sonntag</dc:creator>
  <cp:lastModifiedBy>Leslie Reynolds</cp:lastModifiedBy>
  <cp:revision>58</cp:revision>
  <dcterms:created xsi:type="dcterms:W3CDTF">2019-07-29T22:05:03Z</dcterms:created>
  <dcterms:modified xsi:type="dcterms:W3CDTF">2021-04-12T19:23:47Z</dcterms:modified>
</cp:coreProperties>
</file>

<file path=docProps/thumbnail.jpeg>
</file>