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1" r:id="rId1"/>
  </p:sldMasterIdLst>
  <p:notesMasterIdLst>
    <p:notesMasterId r:id="rId9"/>
  </p:notesMasterIdLst>
  <p:sldIdLst>
    <p:sldId id="256" r:id="rId2"/>
    <p:sldId id="258" r:id="rId3"/>
    <p:sldId id="269" r:id="rId4"/>
    <p:sldId id="262" r:id="rId5"/>
    <p:sldId id="268" r:id="rId6"/>
    <p:sldId id="263"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Sonntag" initials="J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B3DB"/>
    <a:srgbClr val="328BC3"/>
    <a:srgbClr val="364550"/>
    <a:srgbClr val="00E4AB"/>
    <a:srgbClr val="FF3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69"/>
  </p:normalViewPr>
  <p:slideViewPr>
    <p:cSldViewPr snapToGrid="0" snapToObjects="1">
      <p:cViewPr>
        <p:scale>
          <a:sx n="97" d="100"/>
          <a:sy n="97" d="100"/>
        </p:scale>
        <p:origin x="81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A53508-06A2-2943-B28E-EED41972685E}" type="datetimeFigureOut">
              <a:rPr lang="en-US" smtClean="0"/>
              <a:t>11/1/19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70D63-ABEE-CD41-8767-7387BA009000}" type="slidenum">
              <a:rPr lang="en-US" smtClean="0"/>
              <a:t>‹#›</a:t>
            </a:fld>
            <a:endParaRPr lang="en-US"/>
          </a:p>
        </p:txBody>
      </p:sp>
    </p:spTree>
    <p:extLst>
      <p:ext uri="{BB962C8B-B14F-4D97-AF65-F5344CB8AC3E}">
        <p14:creationId xmlns:p14="http://schemas.microsoft.com/office/powerpoint/2010/main" val="189479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 One Column Layout">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smtClean="0"/>
              <a:t>Slide Title</a:t>
            </a:r>
            <a:endParaRPr lang="en-US" dirty="0"/>
          </a:p>
        </p:txBody>
      </p:sp>
      <p:sp>
        <p:nvSpPr>
          <p:cNvPr id="10" name="Text Placeholder 9"/>
          <p:cNvSpPr>
            <a:spLocks noGrp="1"/>
          </p:cNvSpPr>
          <p:nvPr>
            <p:ph type="body" sz="quarter" idx="10"/>
          </p:nvPr>
        </p:nvSpPr>
        <p:spPr>
          <a:xfrm>
            <a:off x="681116" y="1370914"/>
            <a:ext cx="10902538" cy="44989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extBox 1"/>
          <p:cNvSpPr txBox="1"/>
          <p:nvPr userDrawn="1"/>
        </p:nvSpPr>
        <p:spPr>
          <a:xfrm>
            <a:off x="11214100" y="6210300"/>
            <a:ext cx="914400" cy="914400"/>
          </a:xfrm>
          <a:prstGeom prst="rect">
            <a:avLst/>
          </a:prstGeom>
        </p:spPr>
        <p:txBody>
          <a:bodyPr vert="horz" wrap="none" lIns="91440" tIns="45720" rIns="91440" bIns="45720" rtlCol="0" anchor="t">
            <a:normAutofit/>
          </a:bodyPr>
          <a:lstStyle/>
          <a:p>
            <a:endParaRPr lang="en-US" dirty="0" smtClean="0">
              <a:solidFill>
                <a:srgbClr val="535353"/>
              </a:solidFill>
            </a:endParaRPr>
          </a:p>
        </p:txBody>
      </p:sp>
    </p:spTree>
    <p:extLst>
      <p:ext uri="{BB962C8B-B14F-4D97-AF65-F5344CB8AC3E}">
        <p14:creationId xmlns:p14="http://schemas.microsoft.com/office/powerpoint/2010/main" val="7457749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B69083-B4DC-B844-BE50-752F17E6DBB9}" type="datetimeFigureOut">
              <a:rPr lang="en-US" smtClean="0"/>
              <a:t>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B69083-B4DC-B844-BE50-752F17E6DBB9}" type="datetimeFigureOut">
              <a:rPr lang="en-US" smtClean="0"/>
              <a:t>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B69083-B4DC-B844-BE50-752F17E6DBB9}" type="datetimeFigureOut">
              <a:rPr lang="en-US" smtClean="0"/>
              <a:t>11/1/19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B69083-B4DC-B844-BE50-752F17E6DBB9}" type="datetimeFigureOut">
              <a:rPr lang="en-US" smtClean="0"/>
              <a:t>11/1/19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69083-B4DC-B844-BE50-752F17E6DBB9}" type="datetimeFigureOut">
              <a:rPr lang="en-US" smtClean="0"/>
              <a:t>11/1/19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69083-B4DC-B844-BE50-752F17E6DBB9}" type="datetimeFigureOut">
              <a:rPr lang="en-US" smtClean="0"/>
              <a:t>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69083-B4DC-B844-BE50-752F17E6DBB9}" type="datetimeFigureOut">
              <a:rPr lang="en-US" smtClean="0"/>
              <a:t>11/1/19</a:t>
            </a:fld>
            <a:endParaRPr lang="en-US"/>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69083-B4DC-B844-BE50-752F17E6DBB9}" type="datetimeFigureOut">
              <a:rPr lang="en-US" smtClean="0"/>
              <a:t>11/1/19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9DC56-E526-6745-AF46-545BEDCCBFD0}" type="slidenum">
              <a:rPr lang="en-US" smtClean="0"/>
              <a:t>‹#›</a:t>
            </a:fld>
            <a:endParaRPr lang="en-US"/>
          </a:p>
        </p:txBody>
      </p:sp>
    </p:spTree>
    <p:extLst>
      <p:ext uri="{BB962C8B-B14F-4D97-AF65-F5344CB8AC3E}">
        <p14:creationId xmlns:p14="http://schemas.microsoft.com/office/powerpoint/2010/main" val="1579704058"/>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s://www.act.com/docs/librariesprovider4/whitepapers/lead-generation-guide.pdf?sfvrsn=4" TargetMode="External"/><Relationship Id="rId1" Type="http://schemas.openxmlformats.org/officeDocument/2006/relationships/slideLayout" Target="../slideLayouts/slideLayout12.xml"/><Relationship Id="rId2" Type="http://schemas.openxmlformats.org/officeDocument/2006/relationships/hyperlink" Target="https://l.act.com/uk/definitive-guide-to-lead-gene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rgbClr val="364550"/>
                </a:solidFill>
                <a:latin typeface="Arial" charset="0"/>
                <a:ea typeface="Arial" charset="0"/>
                <a:cs typeface="Arial" charset="0"/>
              </a:rPr>
              <a:t>Buyer Persona</a:t>
            </a:r>
            <a:br>
              <a:rPr lang="en-GB" b="1" dirty="0" smtClean="0">
                <a:solidFill>
                  <a:srgbClr val="364550"/>
                </a:solidFill>
                <a:latin typeface="Arial" charset="0"/>
                <a:ea typeface="Arial" charset="0"/>
                <a:cs typeface="Arial" charset="0"/>
              </a:rPr>
            </a:br>
            <a:r>
              <a:rPr lang="en-GB" b="1" dirty="0" smtClean="0">
                <a:solidFill>
                  <a:srgbClr val="364550"/>
                </a:solidFill>
                <a:latin typeface="Arial" charset="0"/>
                <a:ea typeface="Arial" charset="0"/>
                <a:cs typeface="Arial" charset="0"/>
              </a:rPr>
              <a:t>Template</a:t>
            </a:r>
            <a:r>
              <a:rPr lang="en-GB" dirty="0" smtClean="0">
                <a:solidFill>
                  <a:srgbClr val="364550"/>
                </a:solidFill>
                <a:latin typeface="Arial" charset="0"/>
                <a:ea typeface="Arial" charset="0"/>
                <a:cs typeface="Arial" charset="0"/>
              </a:rPr>
              <a:t/>
            </a:r>
            <a:br>
              <a:rPr lang="en-GB" dirty="0" smtClean="0">
                <a:solidFill>
                  <a:srgbClr val="364550"/>
                </a:solidFill>
                <a:latin typeface="Arial" charset="0"/>
                <a:ea typeface="Arial" charset="0"/>
                <a:cs typeface="Arial" charset="0"/>
              </a:rPr>
            </a:br>
            <a:endParaRPr lang="en-US" dirty="0">
              <a:solidFill>
                <a:srgbClr val="364550"/>
              </a:solidFill>
              <a:latin typeface="Arial" charset="0"/>
              <a:ea typeface="Arial" charset="0"/>
              <a:cs typeface="Arial" charset="0"/>
            </a:endParaRPr>
          </a:p>
        </p:txBody>
      </p:sp>
      <p:sp>
        <p:nvSpPr>
          <p:cNvPr id="3" name="Subtitle 2"/>
          <p:cNvSpPr>
            <a:spLocks noGrp="1"/>
          </p:cNvSpPr>
          <p:nvPr>
            <p:ph type="subTitle" idx="1"/>
          </p:nvPr>
        </p:nvSpPr>
        <p:spPr/>
        <p:txBody>
          <a:bodyPr/>
          <a:lstStyle/>
          <a:p>
            <a:r>
              <a:rPr lang="en-US" dirty="0" smtClean="0">
                <a:solidFill>
                  <a:srgbClr val="364550"/>
                </a:solidFill>
                <a:latin typeface="Arial" charset="0"/>
                <a:ea typeface="Arial" charset="0"/>
                <a:cs typeface="Arial" charset="0"/>
              </a:rPr>
              <a:t>Create your own buyer personas in a few easy-to-follow steps</a:t>
            </a:r>
            <a:endParaRPr lang="en-US" dirty="0">
              <a:solidFill>
                <a:srgbClr val="364550"/>
              </a:solidFill>
              <a:latin typeface="Arial" charset="0"/>
              <a:ea typeface="Arial" charset="0"/>
              <a:cs typeface="Arial"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8057" y="4744994"/>
            <a:ext cx="1292823" cy="1292823"/>
          </a:xfrm>
          <a:prstGeom prst="rect">
            <a:avLst/>
          </a:prstGeom>
        </p:spPr>
      </p:pic>
    </p:spTree>
    <p:extLst>
      <p:ext uri="{BB962C8B-B14F-4D97-AF65-F5344CB8AC3E}">
        <p14:creationId xmlns:p14="http://schemas.microsoft.com/office/powerpoint/2010/main" val="147383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01351"/>
            <a:ext cx="10515600" cy="1325563"/>
          </a:xfrm>
        </p:spPr>
        <p:txBody>
          <a:bodyPr>
            <a:normAutofit/>
          </a:bodyPr>
          <a:lstStyle/>
          <a:p>
            <a:pPr defTabSz="685800"/>
            <a:r>
              <a:rPr lang="en-GB" sz="3200" b="1" dirty="0" smtClean="0">
                <a:solidFill>
                  <a:srgbClr val="364550"/>
                </a:solidFill>
                <a:latin typeface="Arial" charset="0"/>
                <a:ea typeface="Arial" charset="0"/>
                <a:cs typeface="Arial" charset="0"/>
              </a:rPr>
              <a:t>What Are </a:t>
            </a:r>
            <a:r>
              <a:rPr lang="en-GB" sz="3200" b="1" dirty="0">
                <a:solidFill>
                  <a:srgbClr val="364550"/>
                </a:solidFill>
                <a:latin typeface="Arial" charset="0"/>
                <a:ea typeface="Arial" charset="0"/>
                <a:cs typeface="Arial" charset="0"/>
              </a:rPr>
              <a:t>B</a:t>
            </a:r>
            <a:r>
              <a:rPr lang="en-GB" sz="3200" b="1" dirty="0" smtClean="0">
                <a:solidFill>
                  <a:srgbClr val="364550"/>
                </a:solidFill>
                <a:latin typeface="Arial" charset="0"/>
                <a:ea typeface="Arial" charset="0"/>
                <a:cs typeface="Arial" charset="0"/>
              </a:rPr>
              <a:t>uyer Personas?</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681116" y="1370915"/>
            <a:ext cx="10902538" cy="1346965"/>
          </a:xfrm>
        </p:spPr>
        <p:txBody>
          <a:bodyPr>
            <a:normAutofit fontScale="92500" lnSpcReduction="20000"/>
          </a:bodyPr>
          <a:lstStyle/>
          <a:p>
            <a:pPr marL="222250" indent="-209550" fontAlgn="t">
              <a:lnSpc>
                <a:spcPct val="110000"/>
              </a:lnSpc>
            </a:pPr>
            <a:r>
              <a:rPr lang="en-GB" sz="2400" dirty="0">
                <a:solidFill>
                  <a:srgbClr val="364550"/>
                </a:solidFill>
                <a:latin typeface="Arial" charset="0"/>
                <a:ea typeface="Arial" charset="0"/>
                <a:cs typeface="Arial" charset="0"/>
              </a:rPr>
              <a:t>Before you sell anything, you need to know </a:t>
            </a:r>
            <a:r>
              <a:rPr lang="en-GB" sz="2400" b="1" dirty="0">
                <a:solidFill>
                  <a:srgbClr val="328BC3"/>
                </a:solidFill>
                <a:latin typeface="Arial" charset="0"/>
                <a:ea typeface="Arial" charset="0"/>
                <a:cs typeface="Arial" charset="0"/>
              </a:rPr>
              <a:t>who you are selling to</a:t>
            </a:r>
            <a:r>
              <a:rPr lang="en-GB" sz="2400" dirty="0">
                <a:solidFill>
                  <a:srgbClr val="364550"/>
                </a:solidFill>
                <a:latin typeface="Arial" charset="0"/>
                <a:ea typeface="Arial" charset="0"/>
                <a:cs typeface="Arial" charset="0"/>
              </a:rPr>
              <a:t>. Without this information, you are far less likely to convince the buyer to part with their money. Crucially, you’ll get to know them in advance so that you can speak their language and appeal to their interests. </a:t>
            </a:r>
            <a:endParaRPr lang="en-US" sz="2400" dirty="0">
              <a:solidFill>
                <a:srgbClr val="364550"/>
              </a:solidFill>
              <a:latin typeface="Arial" charset="0"/>
              <a:ea typeface="Arial" charset="0"/>
              <a:cs typeface="Arial" charset="0"/>
            </a:endParaRPr>
          </a:p>
          <a:p>
            <a:pPr marL="0" indent="0">
              <a:buNone/>
            </a:pPr>
            <a:endParaRPr lang="en-GB" b="1" dirty="0" smtClean="0"/>
          </a:p>
        </p:txBody>
      </p:sp>
      <p:sp>
        <p:nvSpPr>
          <p:cNvPr id="4" name="TextBox 3"/>
          <p:cNvSpPr txBox="1"/>
          <p:nvPr/>
        </p:nvSpPr>
        <p:spPr>
          <a:xfrm>
            <a:off x="3409627" y="6400800"/>
            <a:ext cx="914400" cy="914400"/>
          </a:xfrm>
          <a:prstGeom prst="rect">
            <a:avLst/>
          </a:prstGeom>
        </p:spPr>
        <p:txBody>
          <a:bodyPr vert="horz" wrap="none" lIns="91440" tIns="45720" rIns="91440" bIns="45720" rtlCol="0" anchor="t">
            <a:normAutofit/>
          </a:bodyPr>
          <a:lstStyle/>
          <a:p>
            <a:endParaRPr lang="en-US" dirty="0" smtClean="0">
              <a:solidFill>
                <a:srgbClr val="535353"/>
              </a:solidFill>
            </a:endParaRPr>
          </a:p>
        </p:txBody>
      </p:sp>
      <p:grpSp>
        <p:nvGrpSpPr>
          <p:cNvPr id="10" name="Group 9"/>
          <p:cNvGrpSpPr/>
          <p:nvPr/>
        </p:nvGrpSpPr>
        <p:grpSpPr>
          <a:xfrm>
            <a:off x="864050" y="2817045"/>
            <a:ext cx="10332667" cy="1113182"/>
            <a:chOff x="668491" y="2817045"/>
            <a:chExt cx="10927788" cy="1113182"/>
          </a:xfrm>
        </p:grpSpPr>
        <p:sp>
          <p:nvSpPr>
            <p:cNvPr id="5" name="Rounded Rectangle 4"/>
            <p:cNvSpPr/>
            <p:nvPr/>
          </p:nvSpPr>
          <p:spPr>
            <a:xfrm>
              <a:off x="791819" y="2817045"/>
              <a:ext cx="10804460" cy="1113182"/>
            </a:xfrm>
            <a:prstGeom prst="roundRect">
              <a:avLst/>
            </a:prstGeom>
            <a:solidFill>
              <a:srgbClr val="09B3DB"/>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668491" y="2988915"/>
              <a:ext cx="10927787" cy="769441"/>
            </a:xfrm>
            <a:prstGeom prst="rect">
              <a:avLst/>
            </a:prstGeom>
            <a:noFill/>
          </p:spPr>
          <p:txBody>
            <a:bodyPr wrap="square" rtlCol="0">
              <a:spAutoFit/>
            </a:bodyPr>
            <a:lstStyle/>
            <a:p>
              <a:pPr algn="ctr"/>
              <a:r>
                <a:rPr lang="en-US" sz="2200" b="1" dirty="0">
                  <a:latin typeface="Arial" charset="0"/>
                  <a:ea typeface="Arial" charset="0"/>
                  <a:cs typeface="Arial" charset="0"/>
                </a:rPr>
                <a:t>Buyer personas are fictional, hypothetical representations of your typical customers. </a:t>
              </a:r>
            </a:p>
          </p:txBody>
        </p:sp>
      </p:grpSp>
      <p:sp>
        <p:nvSpPr>
          <p:cNvPr id="8" name="TextBox 7"/>
          <p:cNvSpPr txBox="1"/>
          <p:nvPr/>
        </p:nvSpPr>
        <p:spPr>
          <a:xfrm>
            <a:off x="681116" y="4223958"/>
            <a:ext cx="10902538" cy="1928990"/>
          </a:xfrm>
          <a:prstGeom prst="rect">
            <a:avLst/>
          </a:prstGeom>
          <a:noFill/>
        </p:spPr>
        <p:txBody>
          <a:bodyPr wrap="square" rtlCol="0">
            <a:spAutoFit/>
          </a:bodyPr>
          <a:lstStyle/>
          <a:p>
            <a:pPr marL="222250" indent="-222250" fontAlgn="t">
              <a:lnSpc>
                <a:spcPct val="90000"/>
              </a:lnSpc>
              <a:spcBef>
                <a:spcPts val="1000"/>
              </a:spcBef>
              <a:buFont typeface="Arial" charset="0"/>
              <a:buChar char="•"/>
            </a:pPr>
            <a:r>
              <a:rPr lang="en-GB" sz="2200" dirty="0">
                <a:solidFill>
                  <a:srgbClr val="364550"/>
                </a:solidFill>
                <a:latin typeface="Arial" charset="0"/>
                <a:ea typeface="Arial" charset="0"/>
                <a:cs typeface="Arial" charset="0"/>
              </a:rPr>
              <a:t>They are created through detailed market research about your customers’ buying traits. Using a variety of techniques, you create your ‘ideal customer’ so that you know exactly who you are dealing with. This often includes their demographics, motivations, occupation, education, and the challenges and struggles that they face. Essentially, this is a way to target specific areas of your audience and pinpoint exactly what makes them purchase a product or use a service.</a:t>
            </a:r>
          </a:p>
        </p:txBody>
      </p:sp>
    </p:spTree>
    <p:extLst>
      <p:ext uri="{BB962C8B-B14F-4D97-AF65-F5344CB8AC3E}">
        <p14:creationId xmlns:p14="http://schemas.microsoft.com/office/powerpoint/2010/main" val="1339263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231"/>
            <a:ext cx="10515600" cy="1325563"/>
          </a:xfrm>
        </p:spPr>
        <p:txBody>
          <a:bodyPr>
            <a:normAutofit/>
          </a:bodyPr>
          <a:lstStyle/>
          <a:p>
            <a:r>
              <a:rPr lang="en-GB" sz="3200" b="1" dirty="0" smtClean="0">
                <a:solidFill>
                  <a:srgbClr val="364550"/>
                </a:solidFill>
                <a:latin typeface="Arial" charset="0"/>
                <a:ea typeface="Arial" charset="0"/>
                <a:cs typeface="Arial" charset="0"/>
              </a:rPr>
              <a:t>How Do </a:t>
            </a:r>
            <a:r>
              <a:rPr lang="en-GB" sz="3200" b="1" dirty="0">
                <a:solidFill>
                  <a:srgbClr val="364550"/>
                </a:solidFill>
                <a:latin typeface="Arial" charset="0"/>
                <a:ea typeface="Arial" charset="0"/>
                <a:cs typeface="Arial" charset="0"/>
              </a:rPr>
              <a:t>Y</a:t>
            </a:r>
            <a:r>
              <a:rPr lang="en-GB" sz="3200" b="1" dirty="0" smtClean="0">
                <a:solidFill>
                  <a:srgbClr val="364550"/>
                </a:solidFill>
                <a:latin typeface="Arial" charset="0"/>
                <a:ea typeface="Arial" charset="0"/>
                <a:cs typeface="Arial" charset="0"/>
              </a:rPr>
              <a:t>ou </a:t>
            </a:r>
            <a:r>
              <a:rPr lang="en-GB" sz="3200" b="1" dirty="0">
                <a:solidFill>
                  <a:srgbClr val="364550"/>
                </a:solidFill>
                <a:latin typeface="Arial" charset="0"/>
                <a:ea typeface="Arial" charset="0"/>
                <a:cs typeface="Arial" charset="0"/>
              </a:rPr>
              <a:t>C</a:t>
            </a:r>
            <a:r>
              <a:rPr lang="en-GB" sz="3200" b="1" dirty="0" smtClean="0">
                <a:solidFill>
                  <a:srgbClr val="364550"/>
                </a:solidFill>
                <a:latin typeface="Arial" charset="0"/>
                <a:ea typeface="Arial" charset="0"/>
                <a:cs typeface="Arial" charset="0"/>
              </a:rPr>
              <a:t>reate </a:t>
            </a:r>
            <a:r>
              <a:rPr lang="en-GB" sz="3200" b="1" dirty="0">
                <a:solidFill>
                  <a:srgbClr val="364550"/>
                </a:solidFill>
                <a:latin typeface="Arial" charset="0"/>
                <a:ea typeface="Arial" charset="0"/>
                <a:cs typeface="Arial" charset="0"/>
              </a:rPr>
              <a:t>B</a:t>
            </a:r>
            <a:r>
              <a:rPr lang="en-GB" sz="3200" b="1" dirty="0" smtClean="0">
                <a:solidFill>
                  <a:srgbClr val="364550"/>
                </a:solidFill>
                <a:latin typeface="Arial" charset="0"/>
                <a:ea typeface="Arial" charset="0"/>
                <a:cs typeface="Arial" charset="0"/>
              </a:rPr>
              <a:t>uyer Personas?</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838200" y="1401394"/>
            <a:ext cx="10902538" cy="5065667"/>
          </a:xfrm>
        </p:spPr>
        <p:txBody>
          <a:bodyPr>
            <a:noAutofit/>
          </a:bodyPr>
          <a:lstStyle/>
          <a:p>
            <a:pPr fontAlgn="t"/>
            <a:r>
              <a:rPr lang="en-US" sz="2200" dirty="0">
                <a:solidFill>
                  <a:srgbClr val="364550"/>
                </a:solidFill>
                <a:latin typeface="Arial" charset="0"/>
                <a:ea typeface="Arial" charset="0"/>
                <a:cs typeface="Arial" charset="0"/>
              </a:rPr>
              <a:t>Creating a </a:t>
            </a:r>
            <a:r>
              <a:rPr lang="en-US" sz="2200" dirty="0" smtClean="0">
                <a:solidFill>
                  <a:srgbClr val="364550"/>
                </a:solidFill>
                <a:latin typeface="Arial" charset="0"/>
                <a:ea typeface="Arial" charset="0"/>
                <a:cs typeface="Arial" charset="0"/>
              </a:rPr>
              <a:t>buyer </a:t>
            </a:r>
            <a:r>
              <a:rPr lang="en-US" sz="2200" dirty="0">
                <a:solidFill>
                  <a:srgbClr val="364550"/>
                </a:solidFill>
                <a:latin typeface="Arial" charset="0"/>
                <a:ea typeface="Arial" charset="0"/>
                <a:cs typeface="Arial" charset="0"/>
              </a:rPr>
              <a:t>persona begins with answering </a:t>
            </a:r>
            <a:r>
              <a:rPr lang="en-US" sz="2200" b="1" dirty="0">
                <a:solidFill>
                  <a:srgbClr val="328BC3"/>
                </a:solidFill>
                <a:latin typeface="Arial" charset="0"/>
                <a:ea typeface="Arial" charset="0"/>
                <a:cs typeface="Arial" charset="0"/>
              </a:rPr>
              <a:t>a predetermined set of questions </a:t>
            </a:r>
            <a:r>
              <a:rPr lang="en-US" sz="2200" dirty="0" smtClean="0">
                <a:solidFill>
                  <a:srgbClr val="364550"/>
                </a:solidFill>
                <a:latin typeface="Arial" charset="0"/>
                <a:ea typeface="Arial" charset="0"/>
                <a:cs typeface="Arial" charset="0"/>
              </a:rPr>
              <a:t>that will help you understand who your potential customers are, what their pain points are, and how you can address these.</a:t>
            </a:r>
          </a:p>
          <a:p>
            <a:pPr fontAlgn="t"/>
            <a:r>
              <a:rPr lang="en-US" sz="2200" dirty="0" smtClean="0">
                <a:solidFill>
                  <a:srgbClr val="364550"/>
                </a:solidFill>
                <a:latin typeface="Arial" charset="0"/>
                <a:ea typeface="Arial" charset="0"/>
                <a:cs typeface="Arial" charset="0"/>
              </a:rPr>
              <a:t>Answering </a:t>
            </a:r>
            <a:r>
              <a:rPr lang="en-US" sz="2200" dirty="0">
                <a:solidFill>
                  <a:srgbClr val="364550"/>
                </a:solidFill>
                <a:latin typeface="Arial" charset="0"/>
                <a:ea typeface="Arial" charset="0"/>
                <a:cs typeface="Arial" charset="0"/>
              </a:rPr>
              <a:t>these varied questions is not the only ingredient to an ideal buyer persona. It is just as important to </a:t>
            </a:r>
            <a:r>
              <a:rPr lang="en-US" sz="2200" b="1" dirty="0">
                <a:solidFill>
                  <a:srgbClr val="328BC3"/>
                </a:solidFill>
                <a:latin typeface="Arial" charset="0"/>
                <a:ea typeface="Arial" charset="0"/>
                <a:cs typeface="Arial" charset="0"/>
              </a:rPr>
              <a:t>choose the right people </a:t>
            </a:r>
            <a:r>
              <a:rPr lang="en-US" sz="2200" dirty="0">
                <a:solidFill>
                  <a:srgbClr val="364550"/>
                </a:solidFill>
                <a:latin typeface="Arial" charset="0"/>
                <a:ea typeface="Arial" charset="0"/>
                <a:cs typeface="Arial" charset="0"/>
              </a:rPr>
              <a:t>to answer the questions. We always recommend selecting employees across the business to help create your buyer personas. Furthermore, the research you conduct can vary depending on your business, how long you have been running, and what information you hold on your customers. </a:t>
            </a:r>
            <a:endParaRPr lang="en-US" sz="2200" dirty="0" smtClean="0">
              <a:solidFill>
                <a:srgbClr val="364550"/>
              </a:solidFill>
              <a:latin typeface="Arial" charset="0"/>
              <a:ea typeface="Arial" charset="0"/>
              <a:cs typeface="Arial" charset="0"/>
            </a:endParaRPr>
          </a:p>
          <a:p>
            <a:pPr fontAlgn="t"/>
            <a:r>
              <a:rPr lang="en-US" sz="2200" dirty="0" smtClean="0">
                <a:solidFill>
                  <a:srgbClr val="364550"/>
                </a:solidFill>
                <a:latin typeface="Arial" charset="0"/>
                <a:ea typeface="Arial" charset="0"/>
                <a:cs typeface="Arial" charset="0"/>
              </a:rPr>
              <a:t>For </a:t>
            </a:r>
            <a:r>
              <a:rPr lang="en-US" sz="2200" dirty="0">
                <a:solidFill>
                  <a:srgbClr val="364550"/>
                </a:solidFill>
                <a:latin typeface="Arial" charset="0"/>
                <a:ea typeface="Arial" charset="0"/>
                <a:cs typeface="Arial" charset="0"/>
              </a:rPr>
              <a:t>example, if you already have detailed data on your customer base, it will be far easier to align your buyer persona. By matching your existing data with the answers on the buyer persona template, you can begin to form patterns and are one step closer to a complete buyer persona.</a:t>
            </a:r>
          </a:p>
        </p:txBody>
      </p:sp>
    </p:spTree>
    <p:extLst>
      <p:ext uri="{BB962C8B-B14F-4D97-AF65-F5344CB8AC3E}">
        <p14:creationId xmlns:p14="http://schemas.microsoft.com/office/powerpoint/2010/main" val="208722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773"/>
            <a:ext cx="10515600" cy="1325563"/>
          </a:xfrm>
        </p:spPr>
        <p:txBody>
          <a:bodyPr>
            <a:normAutofit/>
          </a:bodyPr>
          <a:lstStyle/>
          <a:p>
            <a:r>
              <a:rPr lang="en-GB" sz="3200" b="1" dirty="0" smtClean="0">
                <a:solidFill>
                  <a:srgbClr val="364550"/>
                </a:solidFill>
                <a:latin typeface="Arial" charset="0"/>
                <a:ea typeface="Arial" charset="0"/>
                <a:cs typeface="Arial" charset="0"/>
              </a:rPr>
              <a:t>Key Questions</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838200" y="1296774"/>
            <a:ext cx="10902538" cy="5202880"/>
          </a:xfrm>
        </p:spPr>
        <p:txBody>
          <a:bodyPr>
            <a:noAutofit/>
          </a:bodyPr>
          <a:lstStyle/>
          <a:p>
            <a:pPr marL="0" indent="0" fontAlgn="t">
              <a:buNone/>
            </a:pPr>
            <a:r>
              <a:rPr lang="en-US" sz="2200" b="1" dirty="0" smtClean="0">
                <a:solidFill>
                  <a:srgbClr val="364550"/>
                </a:solidFill>
                <a:latin typeface="Arial" charset="0"/>
                <a:ea typeface="Arial" charset="0"/>
                <a:cs typeface="Arial" charset="0"/>
              </a:rPr>
              <a:t>In order to define your buyer personas you will need to ask some key questions:</a:t>
            </a:r>
          </a:p>
          <a:p>
            <a:pPr fontAlgn="t"/>
            <a:r>
              <a:rPr lang="en-US" sz="2200" b="1" dirty="0" smtClean="0">
                <a:solidFill>
                  <a:srgbClr val="328BC3"/>
                </a:solidFill>
                <a:latin typeface="Arial" charset="0"/>
                <a:ea typeface="Arial" charset="0"/>
                <a:cs typeface="Arial" charset="0"/>
              </a:rPr>
              <a:t>Personal background: </a:t>
            </a:r>
            <a:r>
              <a:rPr lang="en-US" sz="2200" dirty="0">
                <a:solidFill>
                  <a:srgbClr val="364550"/>
                </a:solidFill>
                <a:latin typeface="Arial" charset="0"/>
                <a:ea typeface="Arial" charset="0"/>
                <a:cs typeface="Arial" charset="0"/>
              </a:rPr>
              <a:t>What is their age, gender, </a:t>
            </a:r>
            <a:r>
              <a:rPr lang="en-US" sz="2200" dirty="0" smtClean="0">
                <a:solidFill>
                  <a:srgbClr val="364550"/>
                </a:solidFill>
                <a:latin typeface="Arial" charset="0"/>
                <a:ea typeface="Arial" charset="0"/>
                <a:cs typeface="Arial" charset="0"/>
              </a:rPr>
              <a:t>marital status, location, job title, income, </a:t>
            </a:r>
            <a:r>
              <a:rPr lang="en-US" sz="2200" dirty="0">
                <a:solidFill>
                  <a:srgbClr val="364550"/>
                </a:solidFill>
                <a:latin typeface="Arial" charset="0"/>
                <a:ea typeface="Arial" charset="0"/>
                <a:cs typeface="Arial" charset="0"/>
              </a:rPr>
              <a:t>etc</a:t>
            </a:r>
            <a:r>
              <a:rPr lang="en-US" sz="2200" dirty="0" smtClean="0">
                <a:solidFill>
                  <a:srgbClr val="364550"/>
                </a:solidFill>
                <a:latin typeface="Arial" charset="0"/>
                <a:ea typeface="Arial" charset="0"/>
                <a:cs typeface="Arial" charset="0"/>
              </a:rPr>
              <a:t>.?</a:t>
            </a:r>
          </a:p>
          <a:p>
            <a:pPr fontAlgn="t"/>
            <a:r>
              <a:rPr lang="en-US" sz="2200" b="1" dirty="0" smtClean="0">
                <a:solidFill>
                  <a:srgbClr val="328BC3"/>
                </a:solidFill>
                <a:latin typeface="Arial" charset="0"/>
                <a:ea typeface="Arial" charset="0"/>
                <a:cs typeface="Arial" charset="0"/>
              </a:rPr>
              <a:t>Lifestyle</a:t>
            </a:r>
            <a:r>
              <a:rPr lang="en-US" sz="2200" dirty="0" smtClean="0">
                <a:solidFill>
                  <a:srgbClr val="364550"/>
                </a:solidFill>
                <a:latin typeface="Arial" charset="0"/>
                <a:ea typeface="Arial" charset="0"/>
                <a:cs typeface="Arial" charset="0"/>
              </a:rPr>
              <a:t>: What are their interests, hobbies, favorite sites/apps/social channels?</a:t>
            </a:r>
            <a:endParaRPr lang="en-US" sz="2200" dirty="0">
              <a:solidFill>
                <a:srgbClr val="364550"/>
              </a:solidFill>
              <a:latin typeface="Arial" charset="0"/>
              <a:ea typeface="Arial" charset="0"/>
              <a:cs typeface="Arial" charset="0"/>
            </a:endParaRPr>
          </a:p>
          <a:p>
            <a:pPr fontAlgn="t"/>
            <a:r>
              <a:rPr lang="en-US" sz="2200" b="1" dirty="0" smtClean="0">
                <a:solidFill>
                  <a:srgbClr val="328BC3"/>
                </a:solidFill>
                <a:latin typeface="Arial" charset="0"/>
                <a:ea typeface="Arial" charset="0"/>
                <a:cs typeface="Arial" charset="0"/>
              </a:rPr>
              <a:t>Problems: </a:t>
            </a:r>
            <a:r>
              <a:rPr lang="en-US" sz="2200" dirty="0">
                <a:solidFill>
                  <a:srgbClr val="364550"/>
                </a:solidFill>
                <a:latin typeface="Arial" charset="0"/>
                <a:ea typeface="Arial" charset="0"/>
                <a:cs typeface="Arial" charset="0"/>
              </a:rPr>
              <a:t>What problems do your potential customers have that your solution could help </a:t>
            </a:r>
            <a:r>
              <a:rPr lang="en-US" sz="2200" dirty="0" smtClean="0">
                <a:solidFill>
                  <a:srgbClr val="364550"/>
                </a:solidFill>
                <a:latin typeface="Arial" charset="0"/>
                <a:ea typeface="Arial" charset="0"/>
                <a:cs typeface="Arial" charset="0"/>
              </a:rPr>
              <a:t>solve?</a:t>
            </a:r>
            <a:endParaRPr lang="en-US" sz="2200" dirty="0">
              <a:solidFill>
                <a:srgbClr val="364550"/>
              </a:solidFill>
              <a:latin typeface="Arial" charset="0"/>
              <a:ea typeface="Arial" charset="0"/>
              <a:cs typeface="Arial" charset="0"/>
            </a:endParaRPr>
          </a:p>
          <a:p>
            <a:pPr fontAlgn="t"/>
            <a:r>
              <a:rPr lang="en-US" sz="2200" b="1" dirty="0" smtClean="0">
                <a:solidFill>
                  <a:srgbClr val="328BC3"/>
                </a:solidFill>
                <a:latin typeface="Arial" charset="0"/>
                <a:ea typeface="Arial" charset="0"/>
                <a:cs typeface="Arial" charset="0"/>
              </a:rPr>
              <a:t>Goals: </a:t>
            </a:r>
            <a:r>
              <a:rPr lang="en-US" sz="2200" dirty="0">
                <a:solidFill>
                  <a:srgbClr val="364550"/>
                </a:solidFill>
                <a:latin typeface="Arial" charset="0"/>
                <a:ea typeface="Arial" charset="0"/>
                <a:cs typeface="Arial" charset="0"/>
              </a:rPr>
              <a:t>What are the goals that your product could help push the </a:t>
            </a:r>
            <a:r>
              <a:rPr lang="en-US" sz="2200" dirty="0" smtClean="0">
                <a:solidFill>
                  <a:srgbClr val="364550"/>
                </a:solidFill>
                <a:latin typeface="Arial" charset="0"/>
                <a:ea typeface="Arial" charset="0"/>
                <a:cs typeface="Arial" charset="0"/>
              </a:rPr>
              <a:t>buyer towards?</a:t>
            </a:r>
            <a:endParaRPr lang="en-US" sz="2200" dirty="0">
              <a:solidFill>
                <a:srgbClr val="364550"/>
              </a:solidFill>
              <a:latin typeface="Arial" charset="0"/>
              <a:ea typeface="Arial" charset="0"/>
              <a:cs typeface="Arial" charset="0"/>
            </a:endParaRPr>
          </a:p>
          <a:p>
            <a:pPr fontAlgn="t"/>
            <a:r>
              <a:rPr lang="en-US" sz="2200" b="1" dirty="0" smtClean="0">
                <a:solidFill>
                  <a:srgbClr val="328BC3"/>
                </a:solidFill>
                <a:latin typeface="Arial" charset="0"/>
                <a:ea typeface="Arial" charset="0"/>
                <a:cs typeface="Arial" charset="0"/>
              </a:rPr>
              <a:t>Challenges: </a:t>
            </a:r>
            <a:r>
              <a:rPr lang="en-US" sz="2200" dirty="0">
                <a:solidFill>
                  <a:srgbClr val="364550"/>
                </a:solidFill>
                <a:latin typeface="Arial" charset="0"/>
                <a:ea typeface="Arial" charset="0"/>
                <a:cs typeface="Arial" charset="0"/>
              </a:rPr>
              <a:t>What are the </a:t>
            </a:r>
            <a:r>
              <a:rPr lang="en-US" sz="2200" dirty="0" smtClean="0">
                <a:solidFill>
                  <a:srgbClr val="364550"/>
                </a:solidFill>
                <a:latin typeface="Arial" charset="0"/>
                <a:ea typeface="Arial" charset="0"/>
                <a:cs typeface="Arial" charset="0"/>
              </a:rPr>
              <a:t>challenges your </a:t>
            </a:r>
            <a:r>
              <a:rPr lang="en-US" sz="2200" dirty="0">
                <a:solidFill>
                  <a:srgbClr val="364550"/>
                </a:solidFill>
                <a:latin typeface="Arial" charset="0"/>
                <a:ea typeface="Arial" charset="0"/>
                <a:cs typeface="Arial" charset="0"/>
              </a:rPr>
              <a:t>buyer persona will have to overcome to buy your </a:t>
            </a:r>
            <a:r>
              <a:rPr lang="en-US" sz="2200" dirty="0" smtClean="0">
                <a:solidFill>
                  <a:srgbClr val="364550"/>
                </a:solidFill>
                <a:latin typeface="Arial" charset="0"/>
                <a:ea typeface="Arial" charset="0"/>
                <a:cs typeface="Arial" charset="0"/>
              </a:rPr>
              <a:t>product</a:t>
            </a:r>
            <a:r>
              <a:rPr lang="en-US" sz="2200" dirty="0">
                <a:solidFill>
                  <a:srgbClr val="364550"/>
                </a:solidFill>
                <a:latin typeface="Arial" charset="0"/>
                <a:ea typeface="Arial" charset="0"/>
                <a:cs typeface="Arial" charset="0"/>
              </a:rPr>
              <a:t>?</a:t>
            </a:r>
            <a:endParaRPr lang="en-US" sz="2200" dirty="0" smtClean="0">
              <a:solidFill>
                <a:srgbClr val="364550"/>
              </a:solidFill>
              <a:latin typeface="Arial" charset="0"/>
              <a:ea typeface="Arial" charset="0"/>
              <a:cs typeface="Arial" charset="0"/>
            </a:endParaRPr>
          </a:p>
          <a:p>
            <a:pPr fontAlgn="t"/>
            <a:r>
              <a:rPr lang="en-US" sz="2200" b="1" dirty="0">
                <a:solidFill>
                  <a:srgbClr val="328BC3"/>
                </a:solidFill>
                <a:latin typeface="Arial" charset="0"/>
                <a:ea typeface="Arial" charset="0"/>
                <a:cs typeface="Arial" charset="0"/>
              </a:rPr>
              <a:t>Funnel </a:t>
            </a:r>
            <a:r>
              <a:rPr lang="en-US" sz="2200" b="1" dirty="0" smtClean="0">
                <a:solidFill>
                  <a:srgbClr val="328BC3"/>
                </a:solidFill>
                <a:latin typeface="Arial" charset="0"/>
                <a:ea typeface="Arial" charset="0"/>
                <a:cs typeface="Arial" charset="0"/>
              </a:rPr>
              <a:t>position: </a:t>
            </a:r>
            <a:r>
              <a:rPr lang="en-US" sz="2200" dirty="0" smtClean="0">
                <a:solidFill>
                  <a:srgbClr val="364550"/>
                </a:solidFill>
                <a:latin typeface="Arial" charset="0"/>
                <a:ea typeface="Arial" charset="0"/>
                <a:cs typeface="Arial" charset="0"/>
              </a:rPr>
              <a:t>Where is your buyer persona in the purchase funnel?</a:t>
            </a:r>
          </a:p>
          <a:p>
            <a:pPr marL="0" indent="0" fontAlgn="t">
              <a:buNone/>
            </a:pPr>
            <a:endParaRPr lang="en-US" sz="2200" dirty="0" smtClean="0">
              <a:solidFill>
                <a:srgbClr val="364550"/>
              </a:solidFill>
              <a:latin typeface="Arial" charset="0"/>
              <a:ea typeface="Arial" charset="0"/>
              <a:cs typeface="Arial" charset="0"/>
            </a:endParaRPr>
          </a:p>
          <a:p>
            <a:pPr marL="0" indent="0" fontAlgn="t">
              <a:buNone/>
            </a:pPr>
            <a:r>
              <a:rPr lang="en-US" sz="2200" dirty="0" smtClean="0">
                <a:solidFill>
                  <a:srgbClr val="364550"/>
                </a:solidFill>
                <a:latin typeface="Arial" charset="0"/>
                <a:ea typeface="Arial" charset="0"/>
                <a:cs typeface="Arial" charset="0"/>
              </a:rPr>
              <a:t>How </a:t>
            </a:r>
            <a:r>
              <a:rPr lang="en-US" sz="2200" dirty="0">
                <a:solidFill>
                  <a:srgbClr val="364550"/>
                </a:solidFill>
                <a:latin typeface="Arial" charset="0"/>
                <a:ea typeface="Arial" charset="0"/>
                <a:cs typeface="Arial" charset="0"/>
              </a:rPr>
              <a:t>you define your buyer personas depends on your </a:t>
            </a:r>
            <a:r>
              <a:rPr lang="en-US" sz="2200" dirty="0" smtClean="0">
                <a:solidFill>
                  <a:srgbClr val="364550"/>
                </a:solidFill>
                <a:latin typeface="Arial" charset="0"/>
                <a:ea typeface="Arial" charset="0"/>
                <a:cs typeface="Arial" charset="0"/>
              </a:rPr>
              <a:t>business </a:t>
            </a:r>
            <a:r>
              <a:rPr lang="en-US" sz="2200" dirty="0">
                <a:solidFill>
                  <a:srgbClr val="364550"/>
                </a:solidFill>
                <a:latin typeface="Arial" charset="0"/>
                <a:ea typeface="Arial" charset="0"/>
                <a:cs typeface="Arial" charset="0"/>
              </a:rPr>
              <a:t>and industry. On the next slides, you will find two different templates, one for </a:t>
            </a:r>
            <a:r>
              <a:rPr lang="en-US" sz="2200" b="1" dirty="0">
                <a:solidFill>
                  <a:srgbClr val="328BC3"/>
                </a:solidFill>
                <a:latin typeface="Arial" charset="0"/>
                <a:ea typeface="Arial" charset="0"/>
                <a:cs typeface="Arial" charset="0"/>
              </a:rPr>
              <a:t>B2B</a:t>
            </a:r>
            <a:r>
              <a:rPr lang="en-US" sz="2200" dirty="0">
                <a:solidFill>
                  <a:srgbClr val="364550"/>
                </a:solidFill>
                <a:latin typeface="Arial" charset="0"/>
                <a:ea typeface="Arial" charset="0"/>
                <a:cs typeface="Arial" charset="0"/>
              </a:rPr>
              <a:t> and one for </a:t>
            </a:r>
            <a:r>
              <a:rPr lang="en-US" sz="2200" b="1" dirty="0">
                <a:solidFill>
                  <a:srgbClr val="328BC3"/>
                </a:solidFill>
                <a:latin typeface="Arial" charset="0"/>
                <a:ea typeface="Arial" charset="0"/>
                <a:cs typeface="Arial" charset="0"/>
              </a:rPr>
              <a:t>B2C</a:t>
            </a:r>
            <a:r>
              <a:rPr lang="en-US" sz="2200" dirty="0">
                <a:solidFill>
                  <a:srgbClr val="364550"/>
                </a:solidFill>
                <a:latin typeface="Arial" charset="0"/>
                <a:ea typeface="Arial" charset="0"/>
                <a:cs typeface="Arial" charset="0"/>
              </a:rPr>
              <a:t>. </a:t>
            </a:r>
          </a:p>
        </p:txBody>
      </p:sp>
    </p:spTree>
    <p:extLst>
      <p:ext uri="{BB962C8B-B14F-4D97-AF65-F5344CB8AC3E}">
        <p14:creationId xmlns:p14="http://schemas.microsoft.com/office/powerpoint/2010/main" val="1533392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95508"/>
            <a:ext cx="10515600" cy="1418992"/>
          </a:xfrm>
        </p:spPr>
        <p:txBody>
          <a:bodyPr>
            <a:normAutofit/>
          </a:bodyPr>
          <a:lstStyle/>
          <a:p>
            <a:r>
              <a:rPr lang="en-GB" sz="3200" b="1" dirty="0" smtClean="0">
                <a:solidFill>
                  <a:srgbClr val="364550"/>
                </a:solidFill>
                <a:latin typeface="Arial" charset="0"/>
                <a:ea typeface="Arial" charset="0"/>
                <a:cs typeface="Arial" charset="0"/>
              </a:rPr>
              <a:t>Define </a:t>
            </a:r>
            <a:r>
              <a:rPr lang="en-GB" sz="3200" b="1" dirty="0">
                <a:solidFill>
                  <a:srgbClr val="364550"/>
                </a:solidFill>
                <a:latin typeface="Arial" charset="0"/>
                <a:ea typeface="Arial" charset="0"/>
                <a:cs typeface="Arial" charset="0"/>
              </a:rPr>
              <a:t>Your Buyer </a:t>
            </a:r>
            <a:r>
              <a:rPr lang="en-GB" sz="3200" b="1" dirty="0" smtClean="0">
                <a:solidFill>
                  <a:srgbClr val="364550"/>
                </a:solidFill>
                <a:latin typeface="Arial" charset="0"/>
                <a:ea typeface="Arial" charset="0"/>
                <a:cs typeface="Arial" charset="0"/>
              </a:rPr>
              <a:t>Personas (B2B Template)</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681115" y="1323561"/>
            <a:ext cx="10902538" cy="4307789"/>
          </a:xfrm>
        </p:spPr>
        <p:txBody>
          <a:bodyPr>
            <a:normAutofit/>
          </a:bodyPr>
          <a:lstStyle/>
          <a:p>
            <a:pPr marL="0" indent="0" fontAlgn="t">
              <a:buNone/>
            </a:pPr>
            <a:r>
              <a:rPr lang="en-US" sz="2400" b="1" dirty="0">
                <a:solidFill>
                  <a:srgbClr val="364550"/>
                </a:solidFill>
                <a:latin typeface="Arial" charset="0"/>
                <a:ea typeface="Arial" charset="0"/>
                <a:cs typeface="Arial" charset="0"/>
              </a:rPr>
              <a:t>Buyer </a:t>
            </a:r>
            <a:r>
              <a:rPr lang="en-US" sz="2400" b="1" dirty="0" smtClean="0">
                <a:solidFill>
                  <a:srgbClr val="364550"/>
                </a:solidFill>
                <a:latin typeface="Arial" charset="0"/>
                <a:ea typeface="Arial" charset="0"/>
                <a:cs typeface="Arial" charset="0"/>
              </a:rPr>
              <a:t>Persona Name: </a:t>
            </a:r>
            <a:endParaRPr lang="en-US" sz="2400" b="1" dirty="0">
              <a:solidFill>
                <a:srgbClr val="364550"/>
              </a:solidFill>
              <a:latin typeface="Arial" charset="0"/>
              <a:ea typeface="Arial" charset="0"/>
              <a:cs typeface="Arial" charset="0"/>
            </a:endParaRPr>
          </a:p>
          <a:p>
            <a:pPr marL="0" indent="0" fontAlgn="t">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55994350"/>
              </p:ext>
            </p:extLst>
          </p:nvPr>
        </p:nvGraphicFramePr>
        <p:xfrm>
          <a:off x="710878" y="2042330"/>
          <a:ext cx="10843013" cy="3589020"/>
        </p:xfrm>
        <a:graphic>
          <a:graphicData uri="http://schemas.openxmlformats.org/drawingml/2006/table">
            <a:tbl>
              <a:tblPr firstRow="1" bandRow="1">
                <a:tableStyleId>{5C22544A-7EE6-4342-B048-85BDC9FD1C3A}</a:tableStyleId>
              </a:tblPr>
              <a:tblGrid>
                <a:gridCol w="4186719"/>
                <a:gridCol w="6656294"/>
              </a:tblGrid>
              <a:tr h="0">
                <a:tc>
                  <a:txBody>
                    <a:bodyPr/>
                    <a:lstStyle/>
                    <a:p>
                      <a:r>
                        <a:rPr lang="en-US" dirty="0" smtClean="0">
                          <a:solidFill>
                            <a:schemeClr val="bg1"/>
                          </a:solidFill>
                          <a:latin typeface="Arial" charset="0"/>
                          <a:ea typeface="Arial" charset="0"/>
                          <a:cs typeface="Arial" charset="0"/>
                        </a:rPr>
                        <a:t>Key Questions</a:t>
                      </a:r>
                      <a:endParaRPr lang="en-US" dirty="0">
                        <a:solidFill>
                          <a:schemeClr val="bg1"/>
                        </a:solidFill>
                        <a:latin typeface="Arial" charset="0"/>
                        <a:ea typeface="Arial" charset="0"/>
                        <a:cs typeface="Arial" charset="0"/>
                      </a:endParaRPr>
                    </a:p>
                  </a:txBody>
                  <a:tcPr>
                    <a:solidFill>
                      <a:srgbClr val="364550"/>
                    </a:solidFill>
                  </a:tcPr>
                </a:tc>
                <a:tc>
                  <a:txBody>
                    <a:bodyPr/>
                    <a:lstStyle/>
                    <a:p>
                      <a:r>
                        <a:rPr lang="en-US" dirty="0" smtClean="0">
                          <a:solidFill>
                            <a:schemeClr val="bg1"/>
                          </a:solidFill>
                          <a:latin typeface="Arial" charset="0"/>
                          <a:ea typeface="Arial" charset="0"/>
                          <a:cs typeface="Arial" charset="0"/>
                        </a:rPr>
                        <a:t>Answers</a:t>
                      </a:r>
                      <a:endParaRPr lang="en-US" dirty="0">
                        <a:solidFill>
                          <a:schemeClr val="bg1"/>
                        </a:solidFill>
                        <a:latin typeface="Arial" charset="0"/>
                        <a:ea typeface="Arial" charset="0"/>
                        <a:cs typeface="Arial" charset="0"/>
                      </a:endParaRPr>
                    </a:p>
                  </a:txBody>
                  <a:tcPr>
                    <a:solidFill>
                      <a:srgbClr val="364550"/>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Personal background:</a:t>
                      </a:r>
                    </a:p>
                    <a:p>
                      <a:pPr marL="0" indent="0" algn="l" defTabSz="685800" rtl="0" eaLnBrk="1" fontAlgn="t" latinLnBrk="0" hangingPunct="1">
                        <a:buNone/>
                      </a:pPr>
                      <a:r>
                        <a:rPr lang="en-US" sz="1350" b="0" kern="1200" dirty="0" smtClean="0">
                          <a:solidFill>
                            <a:srgbClr val="364550"/>
                          </a:solidFill>
                          <a:latin typeface="Arial" charset="0"/>
                          <a:ea typeface="Arial" charset="0"/>
                          <a:cs typeface="Arial" charset="0"/>
                        </a:rPr>
                        <a:t>WHO is the persona? What traits </a:t>
                      </a:r>
                      <a:r>
                        <a:rPr lang="en-US" sz="1350" b="0" kern="1200" dirty="0" err="1" smtClean="0">
                          <a:solidFill>
                            <a:srgbClr val="364550"/>
                          </a:solidFill>
                          <a:latin typeface="Arial" charset="0"/>
                          <a:ea typeface="Arial" charset="0"/>
                          <a:cs typeface="Arial" charset="0"/>
                        </a:rPr>
                        <a:t>characterise</a:t>
                      </a:r>
                      <a:r>
                        <a:rPr lang="en-US" sz="1350" b="0" kern="1200" dirty="0" smtClean="0">
                          <a:solidFill>
                            <a:srgbClr val="364550"/>
                          </a:solidFill>
                          <a:latin typeface="Arial" charset="0"/>
                          <a:ea typeface="Arial" charset="0"/>
                          <a:cs typeface="Arial" charset="0"/>
                        </a:rPr>
                        <a:t> her?</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Job title/role:</a:t>
                      </a:r>
                    </a:p>
                    <a:p>
                      <a:pPr marL="0" indent="0" algn="l" defTabSz="685800" rtl="0" eaLnBrk="1" fontAlgn="t" latinLnBrk="0" hangingPunct="1">
                        <a:buNone/>
                      </a:pPr>
                      <a:r>
                        <a:rPr lang="en-US" sz="1350" b="0" kern="1200" dirty="0" smtClean="0">
                          <a:solidFill>
                            <a:srgbClr val="364550"/>
                          </a:solidFill>
                          <a:latin typeface="Arial" charset="0"/>
                          <a:ea typeface="Arial" charset="0"/>
                          <a:cs typeface="Arial" charset="0"/>
                        </a:rPr>
                        <a:t>WHAT</a:t>
                      </a:r>
                      <a:r>
                        <a:rPr lang="en-US" sz="1350" b="0" kern="1200" baseline="0" dirty="0" smtClean="0">
                          <a:solidFill>
                            <a:srgbClr val="364550"/>
                          </a:solidFill>
                          <a:latin typeface="Arial" charset="0"/>
                          <a:ea typeface="Arial" charset="0"/>
                          <a:cs typeface="Arial" charset="0"/>
                        </a:rPr>
                        <a:t> role does she play?</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Typical challenges/problems/goals:</a:t>
                      </a:r>
                    </a:p>
                    <a:p>
                      <a:pPr marL="0" indent="0" algn="l" defTabSz="685800" rtl="0" eaLnBrk="1" fontAlgn="t" latinLnBrk="0" hangingPunct="1">
                        <a:buNone/>
                      </a:pPr>
                      <a:r>
                        <a:rPr lang="en-US" sz="1350" b="0" kern="1200" dirty="0" smtClean="0">
                          <a:solidFill>
                            <a:srgbClr val="364550"/>
                          </a:solidFill>
                          <a:latin typeface="Arial" charset="0"/>
                          <a:ea typeface="Arial" charset="0"/>
                          <a:cs typeface="Arial" charset="0"/>
                        </a:rPr>
                        <a:t>WHAT challenges does</a:t>
                      </a:r>
                      <a:r>
                        <a:rPr lang="en-US" sz="1350" b="0" kern="1200" baseline="0" dirty="0" smtClean="0">
                          <a:solidFill>
                            <a:srgbClr val="364550"/>
                          </a:solidFill>
                          <a:latin typeface="Arial" charset="0"/>
                          <a:ea typeface="Arial" charset="0"/>
                          <a:cs typeface="Arial" charset="0"/>
                        </a:rPr>
                        <a:t> she face and what goals does she have?</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Needs gap:</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smtClean="0">
                          <a:solidFill>
                            <a:srgbClr val="364550"/>
                          </a:solidFill>
                          <a:latin typeface="Arial" charset="0"/>
                          <a:ea typeface="Arial" charset="0"/>
                          <a:cs typeface="Arial" charset="0"/>
                        </a:rPr>
                        <a:t>WHERE is there a gap in her needs/wants?</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Funnel position:</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smtClean="0">
                          <a:solidFill>
                            <a:srgbClr val="364550"/>
                          </a:solidFill>
                          <a:latin typeface="Arial" charset="0"/>
                          <a:ea typeface="Arial" charset="0"/>
                          <a:cs typeface="Arial" charset="0"/>
                        </a:rPr>
                        <a:t>WHEN does she need to close this gap?</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What she cares about:</a:t>
                      </a:r>
                      <a:br>
                        <a:rPr lang="en-US" sz="1350" b="1" kern="1200" dirty="0" smtClean="0">
                          <a:solidFill>
                            <a:srgbClr val="364550"/>
                          </a:solidFill>
                          <a:latin typeface="Arial" charset="0"/>
                          <a:ea typeface="Arial" charset="0"/>
                          <a:cs typeface="Arial" charset="0"/>
                        </a:rPr>
                      </a:br>
                      <a:r>
                        <a:rPr lang="en-US" sz="1350" b="0" kern="1200" dirty="0" smtClean="0">
                          <a:solidFill>
                            <a:srgbClr val="364550"/>
                          </a:solidFill>
                          <a:latin typeface="Arial" charset="0"/>
                          <a:ea typeface="Arial" charset="0"/>
                          <a:cs typeface="Arial" charset="0"/>
                        </a:rPr>
                        <a:t>WHY</a:t>
                      </a:r>
                      <a:r>
                        <a:rPr lang="en-US" sz="1350" b="0" kern="1200" baseline="0" dirty="0" smtClean="0">
                          <a:solidFill>
                            <a:srgbClr val="364550"/>
                          </a:solidFill>
                          <a:latin typeface="Arial" charset="0"/>
                          <a:ea typeface="Arial" charset="0"/>
                          <a:cs typeface="Arial" charset="0"/>
                        </a:rPr>
                        <a:t> should she care about your product/company?</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bl>
          </a:graphicData>
        </a:graphic>
      </p:graphicFrame>
    </p:spTree>
    <p:extLst>
      <p:ext uri="{BB962C8B-B14F-4D97-AF65-F5344CB8AC3E}">
        <p14:creationId xmlns:p14="http://schemas.microsoft.com/office/powerpoint/2010/main" val="1785852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143108"/>
            <a:ext cx="10515600" cy="1325563"/>
          </a:xfrm>
        </p:spPr>
        <p:txBody>
          <a:bodyPr>
            <a:normAutofit/>
          </a:bodyPr>
          <a:lstStyle/>
          <a:p>
            <a:r>
              <a:rPr lang="en-GB" sz="3200" b="1" dirty="0">
                <a:solidFill>
                  <a:srgbClr val="364550"/>
                </a:solidFill>
                <a:latin typeface="Arial" charset="0"/>
                <a:ea typeface="Arial" charset="0"/>
                <a:cs typeface="Arial" charset="0"/>
              </a:rPr>
              <a:t/>
            </a:r>
            <a:br>
              <a:rPr lang="en-GB" sz="3200" b="1" dirty="0">
                <a:solidFill>
                  <a:srgbClr val="364550"/>
                </a:solidFill>
                <a:latin typeface="Arial" charset="0"/>
                <a:ea typeface="Arial" charset="0"/>
                <a:cs typeface="Arial" charset="0"/>
              </a:rPr>
            </a:br>
            <a:r>
              <a:rPr lang="en-GB" sz="3200" b="1" dirty="0">
                <a:solidFill>
                  <a:srgbClr val="364550"/>
                </a:solidFill>
                <a:latin typeface="Arial" charset="0"/>
                <a:ea typeface="Arial" charset="0"/>
                <a:cs typeface="Arial" charset="0"/>
              </a:rPr>
              <a:t>Define Your Buyer </a:t>
            </a:r>
            <a:r>
              <a:rPr lang="en-GB" sz="3200" b="1" dirty="0" smtClean="0">
                <a:solidFill>
                  <a:srgbClr val="364550"/>
                </a:solidFill>
                <a:latin typeface="Arial" charset="0"/>
                <a:ea typeface="Arial" charset="0"/>
                <a:cs typeface="Arial" charset="0"/>
              </a:rPr>
              <a:t>Personas (B2C Template)</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p:txBody>
          <a:bodyPr>
            <a:normAutofit/>
          </a:bodyPr>
          <a:lstStyle/>
          <a:p>
            <a:pPr marL="0" indent="0" fontAlgn="t">
              <a:buNone/>
            </a:pPr>
            <a:r>
              <a:rPr lang="en-US" sz="2400" b="1" dirty="0">
                <a:solidFill>
                  <a:srgbClr val="364550"/>
                </a:solidFill>
                <a:latin typeface="Arial" charset="0"/>
                <a:ea typeface="Arial" charset="0"/>
                <a:cs typeface="Arial" charset="0"/>
              </a:rPr>
              <a:t>Buyer </a:t>
            </a:r>
            <a:r>
              <a:rPr lang="en-US" sz="2400" b="1" dirty="0" smtClean="0">
                <a:solidFill>
                  <a:srgbClr val="364550"/>
                </a:solidFill>
                <a:latin typeface="Arial" charset="0"/>
                <a:ea typeface="Arial" charset="0"/>
                <a:cs typeface="Arial" charset="0"/>
              </a:rPr>
              <a:t>Persona Name:</a:t>
            </a:r>
            <a:endParaRPr lang="en-US" sz="2400" b="1" dirty="0">
              <a:solidFill>
                <a:srgbClr val="364550"/>
              </a:solidFill>
              <a:latin typeface="Arial" charset="0"/>
              <a:ea typeface="Arial" charset="0"/>
              <a:cs typeface="Arial" charset="0"/>
            </a:endParaRPr>
          </a:p>
          <a:p>
            <a:pPr marL="0" indent="0" fontAlgn="t">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1726718"/>
              </p:ext>
            </p:extLst>
          </p:nvPr>
        </p:nvGraphicFramePr>
        <p:xfrm>
          <a:off x="681116" y="1887703"/>
          <a:ext cx="10843013" cy="4594860"/>
        </p:xfrm>
        <a:graphic>
          <a:graphicData uri="http://schemas.openxmlformats.org/drawingml/2006/table">
            <a:tbl>
              <a:tblPr firstRow="1" bandRow="1">
                <a:tableStyleId>{5C22544A-7EE6-4342-B048-85BDC9FD1C3A}</a:tableStyleId>
              </a:tblPr>
              <a:tblGrid>
                <a:gridCol w="4928852"/>
                <a:gridCol w="5914161"/>
              </a:tblGrid>
              <a:tr h="0">
                <a:tc>
                  <a:txBody>
                    <a:bodyPr/>
                    <a:lstStyle/>
                    <a:p>
                      <a:r>
                        <a:rPr lang="en-US" dirty="0" smtClean="0">
                          <a:solidFill>
                            <a:schemeClr val="bg1"/>
                          </a:solidFill>
                          <a:latin typeface="Arial" charset="0"/>
                          <a:ea typeface="Arial" charset="0"/>
                          <a:cs typeface="Arial" charset="0"/>
                        </a:rPr>
                        <a:t>Key Questions</a:t>
                      </a:r>
                      <a:endParaRPr lang="en-US" dirty="0">
                        <a:solidFill>
                          <a:schemeClr val="bg1"/>
                        </a:solidFill>
                        <a:latin typeface="Arial" charset="0"/>
                        <a:ea typeface="Arial" charset="0"/>
                        <a:cs typeface="Arial" charset="0"/>
                      </a:endParaRPr>
                    </a:p>
                  </a:txBody>
                  <a:tcPr>
                    <a:solidFill>
                      <a:srgbClr val="364550"/>
                    </a:solidFill>
                  </a:tcPr>
                </a:tc>
                <a:tc>
                  <a:txBody>
                    <a:bodyPr/>
                    <a:lstStyle/>
                    <a:p>
                      <a:r>
                        <a:rPr lang="en-US" dirty="0" smtClean="0">
                          <a:solidFill>
                            <a:schemeClr val="bg1"/>
                          </a:solidFill>
                          <a:latin typeface="Arial" charset="0"/>
                          <a:ea typeface="Arial" charset="0"/>
                          <a:cs typeface="Arial" charset="0"/>
                        </a:rPr>
                        <a:t>Answers</a:t>
                      </a:r>
                      <a:endParaRPr lang="en-US" dirty="0">
                        <a:solidFill>
                          <a:schemeClr val="bg1"/>
                        </a:solidFill>
                        <a:latin typeface="Arial" charset="0"/>
                        <a:ea typeface="Arial" charset="0"/>
                        <a:cs typeface="Arial" charset="0"/>
                      </a:endParaRPr>
                    </a:p>
                  </a:txBody>
                  <a:tcPr>
                    <a:solidFill>
                      <a:srgbClr val="364550"/>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Personal &amp; business background:</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smtClean="0">
                          <a:solidFill>
                            <a:srgbClr val="364550"/>
                          </a:solidFill>
                          <a:latin typeface="Arial" charset="0"/>
                          <a:ea typeface="Arial" charset="0"/>
                          <a:cs typeface="Arial" charset="0"/>
                        </a:rPr>
                        <a:t>Age/generation,</a:t>
                      </a:r>
                      <a:r>
                        <a:rPr lang="en-US" sz="1350" b="0" kern="1200" baseline="0" dirty="0" smtClean="0">
                          <a:solidFill>
                            <a:srgbClr val="364550"/>
                          </a:solidFill>
                          <a:latin typeface="Arial" charset="0"/>
                          <a:ea typeface="Arial" charset="0"/>
                          <a:cs typeface="Arial" charset="0"/>
                        </a:rPr>
                        <a:t> marital status, residence, e</a:t>
                      </a:r>
                      <a:r>
                        <a:rPr lang="en-US" sz="1350" b="0" kern="1200" dirty="0" smtClean="0">
                          <a:solidFill>
                            <a:srgbClr val="364550"/>
                          </a:solidFill>
                          <a:latin typeface="Arial" charset="0"/>
                          <a:ea typeface="Arial" charset="0"/>
                          <a:cs typeface="Arial" charset="0"/>
                        </a:rPr>
                        <a:t>ducation, profession, financial situation</a:t>
                      </a:r>
                      <a:r>
                        <a:rPr lang="en-US" sz="1350" b="0" kern="1200" baseline="0" dirty="0" smtClean="0">
                          <a:solidFill>
                            <a:srgbClr val="364550"/>
                          </a:solidFill>
                          <a:latin typeface="Arial" charset="0"/>
                          <a:ea typeface="Arial" charset="0"/>
                          <a:cs typeface="Arial" charset="0"/>
                        </a:rPr>
                        <a:t> </a:t>
                      </a:r>
                      <a:endParaRPr lang="en-US" sz="1350" b="0" kern="1200" dirty="0" smtClean="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Lifestyle:</a:t>
                      </a:r>
                      <a:endParaRPr lang="en-US" sz="1350" b="0" kern="1200" dirty="0">
                        <a:solidFill>
                          <a:srgbClr val="364550"/>
                        </a:solidFill>
                        <a:latin typeface="Arial" charset="0"/>
                        <a:ea typeface="Arial" charset="0"/>
                        <a:cs typeface="Arial" charset="0"/>
                      </a:endParaRPr>
                    </a:p>
                    <a:p>
                      <a:pPr marL="0" indent="0" algn="l" defTabSz="685800" rtl="0" eaLnBrk="1" fontAlgn="t" latinLnBrk="0" hangingPunct="1">
                        <a:buNone/>
                      </a:pPr>
                      <a:r>
                        <a:rPr lang="en-US" sz="1350" b="0" kern="1200" dirty="0" smtClean="0">
                          <a:solidFill>
                            <a:srgbClr val="364550"/>
                          </a:solidFill>
                          <a:latin typeface="Arial" charset="0"/>
                          <a:ea typeface="Arial" charset="0"/>
                          <a:cs typeface="Arial" charset="0"/>
                        </a:rPr>
                        <a:t>A</a:t>
                      </a:r>
                      <a:r>
                        <a:rPr lang="en-US" sz="1350" b="0" kern="1200" baseline="0" dirty="0" smtClean="0">
                          <a:solidFill>
                            <a:srgbClr val="364550"/>
                          </a:solidFill>
                          <a:latin typeface="Arial" charset="0"/>
                          <a:ea typeface="Arial" charset="0"/>
                          <a:cs typeface="Arial" charset="0"/>
                        </a:rPr>
                        <a:t> day in the life, hobbies, activities, family, pets, friends </a:t>
                      </a:r>
                      <a:r>
                        <a:rPr lang="en-US" sz="1350" b="0" kern="1200" baseline="0" dirty="0" err="1" smtClean="0">
                          <a:solidFill>
                            <a:srgbClr val="364550"/>
                          </a:solidFill>
                          <a:latin typeface="Arial" charset="0"/>
                          <a:ea typeface="Arial" charset="0"/>
                          <a:cs typeface="Arial" charset="0"/>
                        </a:rPr>
                        <a:t>etc</a:t>
                      </a:r>
                      <a:endParaRPr lang="en-US" sz="1350" b="1" kern="1200" dirty="0" smtClean="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Online </a:t>
                      </a:r>
                      <a:r>
                        <a:rPr lang="en-US" sz="1350" b="1" kern="1200" dirty="0" err="1" smtClean="0">
                          <a:solidFill>
                            <a:srgbClr val="364550"/>
                          </a:solidFill>
                          <a:latin typeface="Arial" charset="0"/>
                          <a:ea typeface="Arial" charset="0"/>
                          <a:cs typeface="Arial" charset="0"/>
                        </a:rPr>
                        <a:t>behaviour</a:t>
                      </a:r>
                      <a:r>
                        <a:rPr lang="en-US" sz="1350" b="1" kern="1200" dirty="0" smtClean="0">
                          <a:solidFill>
                            <a:srgbClr val="364550"/>
                          </a:solidFill>
                          <a:latin typeface="Arial" charset="0"/>
                          <a:ea typeface="Arial" charset="0"/>
                          <a:cs typeface="Arial" charset="0"/>
                        </a:rPr>
                        <a:t>:</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err="1" smtClean="0">
                          <a:solidFill>
                            <a:srgbClr val="364550"/>
                          </a:solidFill>
                          <a:latin typeface="Arial" charset="0"/>
                          <a:ea typeface="Arial" charset="0"/>
                          <a:cs typeface="Arial" charset="0"/>
                        </a:rPr>
                        <a:t>Favourite</a:t>
                      </a:r>
                      <a:r>
                        <a:rPr lang="en-US" sz="1350" b="0" kern="1200" dirty="0" smtClean="0">
                          <a:solidFill>
                            <a:srgbClr val="364550"/>
                          </a:solidFill>
                          <a:latin typeface="Arial" charset="0"/>
                          <a:ea typeface="Arial" charset="0"/>
                          <a:cs typeface="Arial" charset="0"/>
                        </a:rPr>
                        <a:t> sites/apps/</a:t>
                      </a:r>
                      <a:r>
                        <a:rPr lang="en-US" sz="1350" b="0" kern="1200" baseline="0" dirty="0" smtClean="0">
                          <a:solidFill>
                            <a:srgbClr val="364550"/>
                          </a:solidFill>
                          <a:latin typeface="Arial" charset="0"/>
                          <a:ea typeface="Arial" charset="0"/>
                          <a:cs typeface="Arial" charset="0"/>
                        </a:rPr>
                        <a:t>social channels, shopping </a:t>
                      </a:r>
                      <a:r>
                        <a:rPr lang="en-US" sz="1350" b="0" kern="1200" baseline="0" dirty="0" err="1" smtClean="0">
                          <a:solidFill>
                            <a:srgbClr val="364550"/>
                          </a:solidFill>
                          <a:latin typeface="Arial" charset="0"/>
                          <a:ea typeface="Arial" charset="0"/>
                          <a:cs typeface="Arial" charset="0"/>
                        </a:rPr>
                        <a:t>behaviour</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Hopes &amp; dreams:</a:t>
                      </a:r>
                    </a:p>
                    <a:p>
                      <a:pPr marL="0" indent="0" algn="l" defTabSz="685800" rtl="0" eaLnBrk="1" fontAlgn="t" latinLnBrk="0" hangingPunct="1">
                        <a:buNone/>
                      </a:pPr>
                      <a:r>
                        <a:rPr lang="en-US" sz="1350" b="0" kern="1200" baseline="0" dirty="0" smtClean="0">
                          <a:solidFill>
                            <a:srgbClr val="364550"/>
                          </a:solidFill>
                          <a:latin typeface="Arial" charset="0"/>
                          <a:ea typeface="Arial" charset="0"/>
                          <a:cs typeface="Arial" charset="0"/>
                        </a:rPr>
                        <a:t>What would make her life easier/better?</a:t>
                      </a:r>
                      <a:endParaRPr lang="en-US" sz="1350" b="0" kern="1200" dirty="0" smtClean="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Worries &amp; fears:</a:t>
                      </a:r>
                      <a:br>
                        <a:rPr lang="en-US" sz="1350" b="1" kern="1200" dirty="0" smtClean="0">
                          <a:solidFill>
                            <a:srgbClr val="364550"/>
                          </a:solidFill>
                          <a:latin typeface="Arial" charset="0"/>
                          <a:ea typeface="Arial" charset="0"/>
                          <a:cs typeface="Arial" charset="0"/>
                        </a:rPr>
                      </a:br>
                      <a:r>
                        <a:rPr lang="en-US" sz="1350" b="0" kern="1200" dirty="0" smtClean="0">
                          <a:solidFill>
                            <a:srgbClr val="364550"/>
                          </a:solidFill>
                          <a:latin typeface="Arial" charset="0"/>
                          <a:ea typeface="Arial" charset="0"/>
                          <a:cs typeface="Arial" charset="0"/>
                        </a:rPr>
                        <a:t>What is she trying</a:t>
                      </a:r>
                      <a:r>
                        <a:rPr lang="en-US" sz="1350" b="0" kern="1200" baseline="0" dirty="0" smtClean="0">
                          <a:solidFill>
                            <a:srgbClr val="364550"/>
                          </a:solidFill>
                          <a:latin typeface="Arial" charset="0"/>
                          <a:ea typeface="Arial" charset="0"/>
                          <a:cs typeface="Arial" charset="0"/>
                        </a:rPr>
                        <a:t> to avoid?</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baseline="0" dirty="0" smtClean="0">
                          <a:solidFill>
                            <a:srgbClr val="364550"/>
                          </a:solidFill>
                          <a:latin typeface="Arial" charset="0"/>
                          <a:ea typeface="Arial" charset="0"/>
                          <a:cs typeface="Arial" charset="0"/>
                        </a:rPr>
                        <a:t>Influencers:</a:t>
                      </a:r>
                      <a:endParaRPr lang="en-US" sz="1350" b="1" kern="1200" dirty="0" smtClean="0">
                        <a:solidFill>
                          <a:srgbClr val="364550"/>
                        </a:solidFill>
                        <a:latin typeface="Arial" charset="0"/>
                        <a:ea typeface="Arial" charset="0"/>
                        <a:cs typeface="Arial" charset="0"/>
                      </a:endParaRPr>
                    </a:p>
                    <a:p>
                      <a:pPr marL="0" indent="0" algn="l" defTabSz="685800" rtl="0" eaLnBrk="1" fontAlgn="t" latinLnBrk="0" hangingPunct="1">
                        <a:buNone/>
                      </a:pPr>
                      <a:r>
                        <a:rPr lang="en-US" sz="1350" b="0" kern="1200" dirty="0" smtClean="0">
                          <a:solidFill>
                            <a:srgbClr val="364550"/>
                          </a:solidFill>
                          <a:latin typeface="Arial" charset="0"/>
                          <a:ea typeface="Arial" charset="0"/>
                          <a:cs typeface="Arial" charset="0"/>
                        </a:rPr>
                        <a:t>What</a:t>
                      </a:r>
                      <a:r>
                        <a:rPr lang="en-US" sz="1350" b="0" kern="1200" baseline="0" dirty="0" smtClean="0">
                          <a:solidFill>
                            <a:srgbClr val="364550"/>
                          </a:solidFill>
                          <a:latin typeface="Arial" charset="0"/>
                          <a:ea typeface="Arial" charset="0"/>
                          <a:cs typeface="Arial" charset="0"/>
                        </a:rPr>
                        <a:t>/who influences her?</a:t>
                      </a:r>
                      <a:endParaRPr lang="en-US" sz="1350" b="0" kern="1200" dirty="0" smtClean="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Needs gap:</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smtClean="0">
                          <a:solidFill>
                            <a:srgbClr val="364550"/>
                          </a:solidFill>
                          <a:latin typeface="Arial" charset="0"/>
                          <a:ea typeface="Arial" charset="0"/>
                          <a:cs typeface="Arial" charset="0"/>
                        </a:rPr>
                        <a:t>Where is there a gap in her needs/wants?</a:t>
                      </a: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tr>
              <a:tr h="370840">
                <a:tc>
                  <a:txBody>
                    <a:bodyPr/>
                    <a:lstStyle/>
                    <a:p>
                      <a:pPr marL="0" indent="0" algn="l" defTabSz="685800" rtl="0" eaLnBrk="1" fontAlgn="t" latinLnBrk="0" hangingPunct="1">
                        <a:buNone/>
                      </a:pPr>
                      <a:r>
                        <a:rPr lang="en-US" sz="1350" b="1" kern="1200" dirty="0" smtClean="0">
                          <a:solidFill>
                            <a:srgbClr val="364550"/>
                          </a:solidFill>
                          <a:latin typeface="Arial" charset="0"/>
                          <a:ea typeface="Arial" charset="0"/>
                          <a:cs typeface="Arial" charset="0"/>
                        </a:rPr>
                        <a:t>Funnel position:</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smtClean="0">
                          <a:solidFill>
                            <a:srgbClr val="364550"/>
                          </a:solidFill>
                          <a:latin typeface="Arial" charset="0"/>
                          <a:ea typeface="Arial" charset="0"/>
                          <a:cs typeface="Arial" charset="0"/>
                        </a:rPr>
                        <a:t>When does she need to close this gap?</a:t>
                      </a: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tr>
            </a:tbl>
          </a:graphicData>
        </a:graphic>
      </p:graphicFrame>
    </p:spTree>
    <p:extLst>
      <p:ext uri="{BB962C8B-B14F-4D97-AF65-F5344CB8AC3E}">
        <p14:creationId xmlns:p14="http://schemas.microsoft.com/office/powerpoint/2010/main" val="1161433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78628"/>
            <a:ext cx="10515600" cy="1325563"/>
          </a:xfrm>
        </p:spPr>
        <p:txBody>
          <a:bodyPr>
            <a:normAutofit/>
          </a:bodyPr>
          <a:lstStyle/>
          <a:p>
            <a:r>
              <a:rPr lang="en-GB" sz="3200" b="1" dirty="0" smtClean="0">
                <a:solidFill>
                  <a:srgbClr val="364550"/>
                </a:solidFill>
                <a:latin typeface="Arial" charset="0"/>
                <a:ea typeface="Arial" charset="0"/>
                <a:cs typeface="Arial" charset="0"/>
              </a:rPr>
              <a:t>Now It’s </a:t>
            </a:r>
            <a:r>
              <a:rPr lang="en-GB" sz="3200" b="1" dirty="0">
                <a:solidFill>
                  <a:srgbClr val="364550"/>
                </a:solidFill>
                <a:latin typeface="Arial" charset="0"/>
                <a:ea typeface="Arial" charset="0"/>
                <a:cs typeface="Arial" charset="0"/>
              </a:rPr>
              <a:t>Y</a:t>
            </a:r>
            <a:r>
              <a:rPr lang="en-GB" sz="3200" b="1" dirty="0" smtClean="0">
                <a:solidFill>
                  <a:srgbClr val="364550"/>
                </a:solidFill>
                <a:latin typeface="Arial" charset="0"/>
                <a:ea typeface="Arial" charset="0"/>
                <a:cs typeface="Arial" charset="0"/>
              </a:rPr>
              <a:t>our </a:t>
            </a:r>
            <a:r>
              <a:rPr lang="en-GB" sz="3200" b="1" dirty="0">
                <a:solidFill>
                  <a:srgbClr val="364550"/>
                </a:solidFill>
                <a:latin typeface="Arial" charset="0"/>
                <a:ea typeface="Arial" charset="0"/>
                <a:cs typeface="Arial" charset="0"/>
              </a:rPr>
              <a:t>T</a:t>
            </a:r>
            <a:r>
              <a:rPr lang="en-GB" sz="3200" b="1" dirty="0" smtClean="0">
                <a:solidFill>
                  <a:srgbClr val="364550"/>
                </a:solidFill>
                <a:latin typeface="Arial" charset="0"/>
                <a:ea typeface="Arial" charset="0"/>
                <a:cs typeface="Arial" charset="0"/>
              </a:rPr>
              <a:t>urn</a:t>
            </a:r>
            <a:r>
              <a:rPr lang="mr-IN" sz="3200" b="1" dirty="0" smtClean="0">
                <a:solidFill>
                  <a:srgbClr val="364550"/>
                </a:solidFill>
                <a:latin typeface="Arial" charset="0"/>
                <a:ea typeface="Arial" charset="0"/>
                <a:cs typeface="Arial" charset="0"/>
              </a:rPr>
              <a:t>…</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681116" y="1469769"/>
            <a:ext cx="10902538" cy="1154161"/>
          </a:xfrm>
        </p:spPr>
        <p:txBody>
          <a:bodyPr>
            <a:normAutofit/>
          </a:bodyPr>
          <a:lstStyle/>
          <a:p>
            <a:pPr>
              <a:lnSpc>
                <a:spcPct val="100000"/>
              </a:lnSpc>
            </a:pPr>
            <a:r>
              <a:rPr lang="en-US" altLang="en-US" sz="2200" dirty="0">
                <a:solidFill>
                  <a:srgbClr val="364550"/>
                </a:solidFill>
                <a:latin typeface="Arial" charset="0"/>
                <a:ea typeface="Arial" charset="0"/>
                <a:cs typeface="Arial" charset="0"/>
              </a:rPr>
              <a:t>You can use the templates on the previous slides to create your own buyer </a:t>
            </a:r>
            <a:r>
              <a:rPr lang="en-US" altLang="en-US" sz="2200" dirty="0" smtClean="0">
                <a:solidFill>
                  <a:srgbClr val="364550"/>
                </a:solidFill>
                <a:latin typeface="Arial" charset="0"/>
                <a:ea typeface="Arial" charset="0"/>
                <a:cs typeface="Arial" charset="0"/>
              </a:rPr>
              <a:t>persona. If </a:t>
            </a:r>
            <a:r>
              <a:rPr lang="en-US" altLang="en-US" sz="2200" dirty="0">
                <a:solidFill>
                  <a:srgbClr val="364550"/>
                </a:solidFill>
                <a:latin typeface="Arial" charset="0"/>
                <a:ea typeface="Arial" charset="0"/>
                <a:cs typeface="Arial" charset="0"/>
              </a:rPr>
              <a:t>you want to create more buyer personas, simply right click the slides and select “Duplicate Slide</a:t>
            </a:r>
            <a:r>
              <a:rPr lang="en-US" altLang="en-US" sz="2200" dirty="0" smtClean="0">
                <a:solidFill>
                  <a:srgbClr val="364550"/>
                </a:solidFill>
                <a:latin typeface="Arial" charset="0"/>
                <a:ea typeface="Arial" charset="0"/>
                <a:cs typeface="Arial" charset="0"/>
              </a:rPr>
              <a:t>”.</a:t>
            </a:r>
          </a:p>
          <a:p>
            <a:pPr marL="0" indent="0">
              <a:lnSpc>
                <a:spcPct val="100000"/>
              </a:lnSpc>
              <a:buNone/>
            </a:pPr>
            <a:endParaRPr lang="en-US" altLang="en-US" sz="2200" dirty="0" smtClean="0">
              <a:solidFill>
                <a:srgbClr val="364550"/>
              </a:solidFill>
              <a:latin typeface="Arial" charset="0"/>
              <a:ea typeface="Arial" charset="0"/>
              <a:cs typeface="Arial" charset="0"/>
            </a:endParaRPr>
          </a:p>
          <a:p>
            <a:pPr marL="0" indent="0">
              <a:lnSpc>
                <a:spcPct val="100000"/>
              </a:lnSpc>
              <a:buNone/>
            </a:pPr>
            <a:endParaRPr lang="en-US" altLang="en-US" sz="2200" dirty="0">
              <a:solidFill>
                <a:srgbClr val="364550"/>
              </a:solidFill>
              <a:latin typeface="Arial" charset="0"/>
              <a:ea typeface="Arial" charset="0"/>
              <a:cs typeface="Arial" charset="0"/>
            </a:endParaRPr>
          </a:p>
          <a:p>
            <a:pPr marL="0" indent="0" fontAlgn="t">
              <a:buNone/>
            </a:pPr>
            <a:endParaRPr lang="en-US" sz="2200" dirty="0">
              <a:solidFill>
                <a:srgbClr val="364550"/>
              </a:solidFill>
              <a:latin typeface="Arial" charset="0"/>
              <a:ea typeface="Arial" charset="0"/>
              <a:cs typeface="Arial" charset="0"/>
            </a:endParaRPr>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3809" y="2344756"/>
            <a:ext cx="3147943" cy="3866972"/>
          </a:xfrm>
          <a:prstGeom prst="rect">
            <a:avLst/>
          </a:prstGeom>
        </p:spPr>
      </p:pic>
      <p:sp>
        <p:nvSpPr>
          <p:cNvPr id="5" name="TextBox 4"/>
          <p:cNvSpPr txBox="1"/>
          <p:nvPr/>
        </p:nvSpPr>
        <p:spPr>
          <a:xfrm>
            <a:off x="681116" y="2623930"/>
            <a:ext cx="5679927" cy="1723549"/>
          </a:xfrm>
          <a:prstGeom prst="rect">
            <a:avLst/>
          </a:prstGeom>
          <a:noFill/>
        </p:spPr>
        <p:txBody>
          <a:bodyPr wrap="square" rtlCol="0">
            <a:spAutoFit/>
          </a:bodyPr>
          <a:lstStyle/>
          <a:p>
            <a:pPr marL="285750" indent="-285750">
              <a:buFont typeface="Arial" charset="0"/>
              <a:buChar char="•"/>
            </a:pPr>
            <a:endParaRPr lang="en-US" altLang="en-US" dirty="0">
              <a:solidFill>
                <a:srgbClr val="364550"/>
              </a:solidFill>
              <a:latin typeface="Arial" charset="0"/>
              <a:ea typeface="Arial" charset="0"/>
              <a:cs typeface="Arial" charset="0"/>
            </a:endParaRPr>
          </a:p>
          <a:p>
            <a:pPr marL="222250" indent="-222250">
              <a:buFont typeface="Arial" charset="0"/>
              <a:buChar char="•"/>
            </a:pPr>
            <a:r>
              <a:rPr lang="en-US" altLang="en-US" sz="2200" dirty="0">
                <a:solidFill>
                  <a:srgbClr val="364550"/>
                </a:solidFill>
                <a:latin typeface="Arial" charset="0"/>
                <a:ea typeface="Arial" charset="0"/>
                <a:cs typeface="Arial" charset="0"/>
              </a:rPr>
              <a:t>Want to learn more about how to attract more </a:t>
            </a:r>
            <a:r>
              <a:rPr lang="en-US" altLang="en-US" sz="2200" dirty="0" smtClean="0">
                <a:solidFill>
                  <a:srgbClr val="364550"/>
                </a:solidFill>
                <a:latin typeface="Arial" charset="0"/>
                <a:ea typeface="Arial" charset="0"/>
                <a:cs typeface="Arial" charset="0"/>
              </a:rPr>
              <a:t>prospects </a:t>
            </a:r>
            <a:r>
              <a:rPr lang="en-US" altLang="en-US" sz="2200" dirty="0">
                <a:solidFill>
                  <a:srgbClr val="364550"/>
                </a:solidFill>
                <a:latin typeface="Arial" charset="0"/>
                <a:ea typeface="Arial" charset="0"/>
                <a:cs typeface="Arial" charset="0"/>
              </a:rPr>
              <a:t>and generate more </a:t>
            </a:r>
            <a:r>
              <a:rPr lang="en-US" altLang="en-US" sz="2200" dirty="0" smtClean="0">
                <a:solidFill>
                  <a:srgbClr val="364550"/>
                </a:solidFill>
                <a:latin typeface="Arial" charset="0"/>
                <a:ea typeface="Arial" charset="0"/>
                <a:cs typeface="Arial" charset="0"/>
              </a:rPr>
              <a:t>quality leads online? </a:t>
            </a:r>
            <a:r>
              <a:rPr lang="en-US" altLang="en-US" sz="2200" dirty="0">
                <a:solidFill>
                  <a:srgbClr val="364550"/>
                </a:solidFill>
                <a:latin typeface="Arial" charset="0"/>
                <a:ea typeface="Arial" charset="0"/>
                <a:cs typeface="Arial" charset="0"/>
              </a:rPr>
              <a:t>Download your </a:t>
            </a:r>
            <a:r>
              <a:rPr lang="en-US" altLang="en-US" sz="2200" dirty="0" smtClean="0">
                <a:solidFill>
                  <a:srgbClr val="364550"/>
                </a:solidFill>
                <a:latin typeface="Arial" charset="0"/>
                <a:ea typeface="Arial" charset="0"/>
                <a:cs typeface="Arial" charset="0"/>
              </a:rPr>
              <a:t>free </a:t>
            </a:r>
            <a:r>
              <a:rPr lang="en-US" altLang="en-US" sz="2200" b="1" dirty="0" smtClean="0">
                <a:solidFill>
                  <a:srgbClr val="328BC3"/>
                </a:solidFill>
                <a:latin typeface="Arial" charset="0"/>
                <a:ea typeface="Arial" charset="0"/>
                <a:cs typeface="Arial" charset="0"/>
              </a:rPr>
              <a:t>Lead </a:t>
            </a:r>
            <a:r>
              <a:rPr lang="en-US" altLang="en-US" sz="2200" b="1" dirty="0">
                <a:solidFill>
                  <a:srgbClr val="328BC3"/>
                </a:solidFill>
                <a:latin typeface="Arial" charset="0"/>
                <a:ea typeface="Arial" charset="0"/>
                <a:cs typeface="Arial" charset="0"/>
              </a:rPr>
              <a:t>Generation </a:t>
            </a:r>
            <a:r>
              <a:rPr lang="en-US" altLang="en-US" sz="2200" b="1" dirty="0" smtClean="0">
                <a:solidFill>
                  <a:srgbClr val="328BC3"/>
                </a:solidFill>
                <a:latin typeface="Arial" charset="0"/>
                <a:ea typeface="Arial" charset="0"/>
                <a:cs typeface="Arial" charset="0"/>
              </a:rPr>
              <a:t>eBook</a:t>
            </a:r>
            <a:r>
              <a:rPr lang="en-US" altLang="en-US" sz="2200" dirty="0" smtClean="0">
                <a:solidFill>
                  <a:srgbClr val="364550"/>
                </a:solidFill>
                <a:latin typeface="Arial" charset="0"/>
                <a:ea typeface="Arial" charset="0"/>
                <a:cs typeface="Arial" charset="0"/>
              </a:rPr>
              <a:t> </a:t>
            </a:r>
            <a:r>
              <a:rPr lang="en-US" altLang="en-US" sz="2200" dirty="0">
                <a:solidFill>
                  <a:srgbClr val="364550"/>
                </a:solidFill>
                <a:latin typeface="Arial" charset="0"/>
                <a:ea typeface="Arial" charset="0"/>
                <a:cs typeface="Arial" charset="0"/>
                <a:hlinkClick r:id="rId4"/>
              </a:rPr>
              <a:t>here</a:t>
            </a:r>
            <a:r>
              <a:rPr lang="en-US" altLang="en-US" sz="2200" dirty="0">
                <a:solidFill>
                  <a:srgbClr val="364550"/>
                </a:solidFill>
                <a:latin typeface="Arial" charset="0"/>
                <a:ea typeface="Arial" charset="0"/>
                <a:cs typeface="Arial" charset="0"/>
              </a:rPr>
              <a:t>. </a:t>
            </a:r>
          </a:p>
        </p:txBody>
      </p:sp>
    </p:spTree>
    <p:extLst>
      <p:ext uri="{BB962C8B-B14F-4D97-AF65-F5344CB8AC3E}">
        <p14:creationId xmlns:p14="http://schemas.microsoft.com/office/powerpoint/2010/main" val="1702818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TotalTime>
  <Words>737</Words>
  <Application>Microsoft Macintosh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Arial</vt:lpstr>
      <vt:lpstr>Office Theme</vt:lpstr>
      <vt:lpstr>Buyer Persona Template </vt:lpstr>
      <vt:lpstr>What Are Buyer Personas?</vt:lpstr>
      <vt:lpstr>How Do You Create Buyer Personas?</vt:lpstr>
      <vt:lpstr>Key Questions</vt:lpstr>
      <vt:lpstr>Define Your Buyer Personas (B2B Template)</vt:lpstr>
      <vt:lpstr> Define Your Buyer Personas (B2C Template)</vt:lpstr>
      <vt:lpstr>Now It’s Your Turn…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Marketing Plan Template </dc:title>
  <dc:creator>Jennifer Sonntag</dc:creator>
  <cp:lastModifiedBy>Jennifer Sonntag</cp:lastModifiedBy>
  <cp:revision>88</cp:revision>
  <dcterms:created xsi:type="dcterms:W3CDTF">2019-07-29T22:05:03Z</dcterms:created>
  <dcterms:modified xsi:type="dcterms:W3CDTF">2019-11-01T19:08:03Z</dcterms:modified>
</cp:coreProperties>
</file>