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Lst>
  <p:notesMasterIdLst>
    <p:notesMasterId r:id="rId25"/>
  </p:notesMasterIdLst>
  <p:handoutMasterIdLst>
    <p:handoutMasterId r:id="rId26"/>
  </p:handoutMasterIdLst>
  <p:sldIdLst>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5" r:id="rId22"/>
    <p:sldId id="284" r:id="rId23"/>
    <p:sldId id="263"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5" userDrawn="1">
          <p15:clr>
            <a:srgbClr val="A4A3A4"/>
          </p15:clr>
        </p15:guide>
        <p15:guide id="2" orient="horz" pos="628" userDrawn="1">
          <p15:clr>
            <a:srgbClr val="A4A3A4"/>
          </p15:clr>
        </p15:guide>
        <p15:guide id="3" orient="horz" pos="1272" userDrawn="1">
          <p15:clr>
            <a:srgbClr val="A4A3A4"/>
          </p15:clr>
        </p15:guide>
        <p15:guide id="4" pos="7301" userDrawn="1">
          <p15:clr>
            <a:srgbClr val="A4A3A4"/>
          </p15:clr>
        </p15:guide>
        <p15:guide id="5" pos="779" userDrawn="1">
          <p15:clr>
            <a:srgbClr val="A4A3A4"/>
          </p15:clr>
        </p15:guide>
        <p15:guide id="6" pos="39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Loynd" initials="KL"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B4DC"/>
    <a:srgbClr val="939389"/>
    <a:srgbClr val="374650"/>
    <a:srgbClr val="CDCDC8"/>
    <a:srgbClr val="328CC3"/>
    <a:srgbClr val="535353"/>
    <a:srgbClr val="FC3606"/>
    <a:srgbClr val="1BD8D3"/>
    <a:srgbClr val="FE5000"/>
    <a:srgbClr val="2127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80233" autoAdjust="0"/>
  </p:normalViewPr>
  <p:slideViewPr>
    <p:cSldViewPr snapToGrid="0" snapToObjects="1" showGuides="1">
      <p:cViewPr varScale="1">
        <p:scale>
          <a:sx n="71" d="100"/>
          <a:sy n="71" d="100"/>
        </p:scale>
        <p:origin x="994" y="43"/>
      </p:cViewPr>
      <p:guideLst>
        <p:guide orient="horz" pos="4115"/>
        <p:guide orient="horz" pos="628"/>
        <p:guide orient="horz" pos="1272"/>
        <p:guide pos="7301"/>
        <p:guide pos="779"/>
        <p:guide pos="393"/>
      </p:guideLst>
    </p:cSldViewPr>
  </p:slideViewPr>
  <p:outlineViewPr>
    <p:cViewPr>
      <p:scale>
        <a:sx n="33" d="100"/>
        <a:sy n="33" d="100"/>
      </p:scale>
      <p:origin x="0" y="-712"/>
    </p:cViewPr>
  </p:outlineViewPr>
  <p:notesTextViewPr>
    <p:cViewPr>
      <p:scale>
        <a:sx n="100" d="100"/>
        <a:sy n="100" d="100"/>
      </p:scale>
      <p:origin x="0" y="0"/>
    </p:cViewPr>
  </p:notesTextViewPr>
  <p:sorterViewPr>
    <p:cViewPr>
      <p:scale>
        <a:sx n="100" d="100"/>
        <a:sy n="100" d="100"/>
      </p:scale>
      <p:origin x="0" y="-522"/>
    </p:cViewPr>
  </p:sorterViewPr>
  <p:notesViewPr>
    <p:cSldViewPr snapToGrid="0" snapToObjects="1">
      <p:cViewPr varScale="1">
        <p:scale>
          <a:sx n="94" d="100"/>
          <a:sy n="94" d="100"/>
        </p:scale>
        <p:origin x="37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6A5277E-2478-4106-AE4A-B774A66A9ABB}" type="datetimeFigureOut">
              <a:rPr lang="en-US" smtClean="0"/>
              <a:t>10/13/2020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AEA51C7-5373-4660-AB3F-BFF22DCC1820}" type="slidenum">
              <a:rPr lang="en-US" smtClean="0"/>
              <a:t>‹#›</a:t>
            </a:fld>
            <a:endParaRPr lang="en-US" dirty="0"/>
          </a:p>
        </p:txBody>
      </p:sp>
    </p:spTree>
    <p:extLst>
      <p:ext uri="{BB962C8B-B14F-4D97-AF65-F5344CB8AC3E}">
        <p14:creationId xmlns:p14="http://schemas.microsoft.com/office/powerpoint/2010/main" val="1926212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0D783F-4218-4FCC-97DF-35AB6F9F8FC4}" type="datetimeFigureOut">
              <a:rPr lang="en-US" smtClean="0"/>
              <a:t>10/13/2020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D1A249B-E95E-4E9A-8CF7-79F17CBC5B11}" type="slidenum">
              <a:rPr lang="en-US" smtClean="0"/>
              <a:t>‹#›</a:t>
            </a:fld>
            <a:endParaRPr lang="en-US" dirty="0"/>
          </a:p>
        </p:txBody>
      </p:sp>
    </p:spTree>
    <p:extLst>
      <p:ext uri="{BB962C8B-B14F-4D97-AF65-F5344CB8AC3E}">
        <p14:creationId xmlns:p14="http://schemas.microsoft.com/office/powerpoint/2010/main" val="59375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D1A249B-E95E-4E9A-8CF7-79F17CBC5B11}" type="slidenum">
              <a:rPr lang="en-US" smtClean="0"/>
              <a:t>1</a:t>
            </a:fld>
            <a:endParaRPr lang="en-US" dirty="0"/>
          </a:p>
        </p:txBody>
      </p:sp>
    </p:spTree>
    <p:extLst>
      <p:ext uri="{BB962C8B-B14F-4D97-AF65-F5344CB8AC3E}">
        <p14:creationId xmlns:p14="http://schemas.microsoft.com/office/powerpoint/2010/main" val="1479263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p:txBody>
      </p:sp>
      <p:sp>
        <p:nvSpPr>
          <p:cNvPr id="4" name="Slide Number Placeholder 3"/>
          <p:cNvSpPr>
            <a:spLocks noGrp="1"/>
          </p:cNvSpPr>
          <p:nvPr>
            <p:ph type="sldNum" sz="quarter" idx="5"/>
          </p:nvPr>
        </p:nvSpPr>
        <p:spPr/>
        <p:txBody>
          <a:bodyPr/>
          <a:lstStyle/>
          <a:p>
            <a:fld id="{4D1A249B-E95E-4E9A-8CF7-79F17CBC5B11}" type="slidenum">
              <a:rPr lang="en-US" smtClean="0"/>
              <a:t>13</a:t>
            </a:fld>
            <a:endParaRPr lang="en-US" dirty="0"/>
          </a:p>
        </p:txBody>
      </p:sp>
    </p:spTree>
    <p:extLst>
      <p:ext uri="{BB962C8B-B14F-4D97-AF65-F5344CB8AC3E}">
        <p14:creationId xmlns:p14="http://schemas.microsoft.com/office/powerpoint/2010/main" val="2294040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p:txBody>
      </p:sp>
      <p:sp>
        <p:nvSpPr>
          <p:cNvPr id="4" name="Slide Number Placeholder 3"/>
          <p:cNvSpPr>
            <a:spLocks noGrp="1"/>
          </p:cNvSpPr>
          <p:nvPr>
            <p:ph type="sldNum" sz="quarter" idx="5"/>
          </p:nvPr>
        </p:nvSpPr>
        <p:spPr/>
        <p:txBody>
          <a:bodyPr/>
          <a:lstStyle/>
          <a:p>
            <a:fld id="{4D1A249B-E95E-4E9A-8CF7-79F17CBC5B11}" type="slidenum">
              <a:rPr lang="en-US" smtClean="0"/>
              <a:t>14</a:t>
            </a:fld>
            <a:endParaRPr lang="en-US" dirty="0"/>
          </a:p>
        </p:txBody>
      </p:sp>
    </p:spTree>
    <p:extLst>
      <p:ext uri="{BB962C8B-B14F-4D97-AF65-F5344CB8AC3E}">
        <p14:creationId xmlns:p14="http://schemas.microsoft.com/office/powerpoint/2010/main" val="3566465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A249B-E95E-4E9A-8CF7-79F17CBC5B11}" type="slidenum">
              <a:rPr lang="en-US" smtClean="0"/>
              <a:t>16</a:t>
            </a:fld>
            <a:endParaRPr lang="en-US" dirty="0"/>
          </a:p>
        </p:txBody>
      </p:sp>
    </p:spTree>
    <p:extLst>
      <p:ext uri="{BB962C8B-B14F-4D97-AF65-F5344CB8AC3E}">
        <p14:creationId xmlns:p14="http://schemas.microsoft.com/office/powerpoint/2010/main" val="81267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D1A249B-E95E-4E9A-8CF7-79F17CBC5B11}" type="slidenum">
              <a:rPr lang="en-US" smtClean="0"/>
              <a:t>18</a:t>
            </a:fld>
            <a:endParaRPr lang="en-US" dirty="0"/>
          </a:p>
        </p:txBody>
      </p:sp>
    </p:spTree>
    <p:extLst>
      <p:ext uri="{BB962C8B-B14F-4D97-AF65-F5344CB8AC3E}">
        <p14:creationId xmlns:p14="http://schemas.microsoft.com/office/powerpoint/2010/main" val="377166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A249B-E95E-4E9A-8CF7-79F17CBC5B11}" type="slidenum">
              <a:rPr lang="en-US" smtClean="0"/>
              <a:t>19</a:t>
            </a:fld>
            <a:endParaRPr lang="en-US" dirty="0"/>
          </a:p>
        </p:txBody>
      </p:sp>
    </p:spTree>
    <p:extLst>
      <p:ext uri="{BB962C8B-B14F-4D97-AF65-F5344CB8AC3E}">
        <p14:creationId xmlns:p14="http://schemas.microsoft.com/office/powerpoint/2010/main" val="962437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A249B-E95E-4E9A-8CF7-79F17CBC5B11}" type="slidenum">
              <a:rPr lang="en-US" smtClean="0"/>
              <a:t>2</a:t>
            </a:fld>
            <a:endParaRPr lang="en-US" dirty="0"/>
          </a:p>
        </p:txBody>
      </p:sp>
    </p:spTree>
    <p:extLst>
      <p:ext uri="{BB962C8B-B14F-4D97-AF65-F5344CB8AC3E}">
        <p14:creationId xmlns:p14="http://schemas.microsoft.com/office/powerpoint/2010/main" val="365006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D1A249B-E95E-4E9A-8CF7-79F17CBC5B11}" type="slidenum">
              <a:rPr lang="en-US" smtClean="0"/>
              <a:t>4</a:t>
            </a:fld>
            <a:endParaRPr lang="en-US" dirty="0"/>
          </a:p>
        </p:txBody>
      </p:sp>
    </p:spTree>
    <p:extLst>
      <p:ext uri="{BB962C8B-B14F-4D97-AF65-F5344CB8AC3E}">
        <p14:creationId xmlns:p14="http://schemas.microsoft.com/office/powerpoint/2010/main" val="115037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4D1A249B-E95E-4E9A-8CF7-79F17CBC5B11}" type="slidenum">
              <a:rPr lang="en-US" smtClean="0"/>
              <a:t>6</a:t>
            </a:fld>
            <a:endParaRPr lang="en-US" dirty="0"/>
          </a:p>
        </p:txBody>
      </p:sp>
    </p:spTree>
    <p:extLst>
      <p:ext uri="{BB962C8B-B14F-4D97-AF65-F5344CB8AC3E}">
        <p14:creationId xmlns:p14="http://schemas.microsoft.com/office/powerpoint/2010/main" val="396516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p:txBody>
      </p:sp>
      <p:sp>
        <p:nvSpPr>
          <p:cNvPr id="4" name="Slide Number Placeholder 3"/>
          <p:cNvSpPr>
            <a:spLocks noGrp="1"/>
          </p:cNvSpPr>
          <p:nvPr>
            <p:ph type="sldNum" sz="quarter" idx="5"/>
          </p:nvPr>
        </p:nvSpPr>
        <p:spPr/>
        <p:txBody>
          <a:bodyPr/>
          <a:lstStyle/>
          <a:p>
            <a:fld id="{4D1A249B-E95E-4E9A-8CF7-79F17CBC5B11}" type="slidenum">
              <a:rPr lang="en-US" smtClean="0"/>
              <a:t>8</a:t>
            </a:fld>
            <a:endParaRPr lang="en-US" dirty="0"/>
          </a:p>
        </p:txBody>
      </p:sp>
    </p:spTree>
    <p:extLst>
      <p:ext uri="{BB962C8B-B14F-4D97-AF65-F5344CB8AC3E}">
        <p14:creationId xmlns:p14="http://schemas.microsoft.com/office/powerpoint/2010/main" val="92725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p:txBody>
      </p:sp>
      <p:sp>
        <p:nvSpPr>
          <p:cNvPr id="4" name="Slide Number Placeholder 3"/>
          <p:cNvSpPr>
            <a:spLocks noGrp="1"/>
          </p:cNvSpPr>
          <p:nvPr>
            <p:ph type="sldNum" sz="quarter" idx="5"/>
          </p:nvPr>
        </p:nvSpPr>
        <p:spPr/>
        <p:txBody>
          <a:bodyPr/>
          <a:lstStyle/>
          <a:p>
            <a:fld id="{4D1A249B-E95E-4E9A-8CF7-79F17CBC5B11}" type="slidenum">
              <a:rPr lang="en-US" smtClean="0"/>
              <a:t>9</a:t>
            </a:fld>
            <a:endParaRPr lang="en-US" dirty="0"/>
          </a:p>
        </p:txBody>
      </p:sp>
    </p:spTree>
    <p:extLst>
      <p:ext uri="{BB962C8B-B14F-4D97-AF65-F5344CB8AC3E}">
        <p14:creationId xmlns:p14="http://schemas.microsoft.com/office/powerpoint/2010/main" val="4010742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p:txBody>
      </p:sp>
      <p:sp>
        <p:nvSpPr>
          <p:cNvPr id="4" name="Slide Number Placeholder 3"/>
          <p:cNvSpPr>
            <a:spLocks noGrp="1"/>
          </p:cNvSpPr>
          <p:nvPr>
            <p:ph type="sldNum" sz="quarter" idx="5"/>
          </p:nvPr>
        </p:nvSpPr>
        <p:spPr/>
        <p:txBody>
          <a:bodyPr/>
          <a:lstStyle/>
          <a:p>
            <a:fld id="{4D1A249B-E95E-4E9A-8CF7-79F17CBC5B11}" type="slidenum">
              <a:rPr lang="en-US" smtClean="0"/>
              <a:t>10</a:t>
            </a:fld>
            <a:endParaRPr lang="en-US" dirty="0"/>
          </a:p>
        </p:txBody>
      </p:sp>
    </p:spTree>
    <p:extLst>
      <p:ext uri="{BB962C8B-B14F-4D97-AF65-F5344CB8AC3E}">
        <p14:creationId xmlns:p14="http://schemas.microsoft.com/office/powerpoint/2010/main" val="1049036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p:txBody>
      </p:sp>
      <p:sp>
        <p:nvSpPr>
          <p:cNvPr id="4" name="Slide Number Placeholder 3"/>
          <p:cNvSpPr>
            <a:spLocks noGrp="1"/>
          </p:cNvSpPr>
          <p:nvPr>
            <p:ph type="sldNum" sz="quarter" idx="5"/>
          </p:nvPr>
        </p:nvSpPr>
        <p:spPr/>
        <p:txBody>
          <a:bodyPr/>
          <a:lstStyle/>
          <a:p>
            <a:fld id="{4D1A249B-E95E-4E9A-8CF7-79F17CBC5B11}" type="slidenum">
              <a:rPr lang="en-US" smtClean="0"/>
              <a:t>11</a:t>
            </a:fld>
            <a:endParaRPr lang="en-US" dirty="0"/>
          </a:p>
        </p:txBody>
      </p:sp>
    </p:spTree>
    <p:extLst>
      <p:ext uri="{BB962C8B-B14F-4D97-AF65-F5344CB8AC3E}">
        <p14:creationId xmlns:p14="http://schemas.microsoft.com/office/powerpoint/2010/main" val="282590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p:txBody>
      </p:sp>
      <p:sp>
        <p:nvSpPr>
          <p:cNvPr id="4" name="Slide Number Placeholder 3"/>
          <p:cNvSpPr>
            <a:spLocks noGrp="1"/>
          </p:cNvSpPr>
          <p:nvPr>
            <p:ph type="sldNum" sz="quarter" idx="5"/>
          </p:nvPr>
        </p:nvSpPr>
        <p:spPr/>
        <p:txBody>
          <a:bodyPr/>
          <a:lstStyle/>
          <a:p>
            <a:fld id="{4D1A249B-E95E-4E9A-8CF7-79F17CBC5B11}" type="slidenum">
              <a:rPr lang="en-US" smtClean="0"/>
              <a:t>12</a:t>
            </a:fld>
            <a:endParaRPr lang="en-US" dirty="0"/>
          </a:p>
        </p:txBody>
      </p:sp>
    </p:spTree>
    <p:extLst>
      <p:ext uri="{BB962C8B-B14F-4D97-AF65-F5344CB8AC3E}">
        <p14:creationId xmlns:p14="http://schemas.microsoft.com/office/powerpoint/2010/main" val="115196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328CC3"/>
            </a:gs>
            <a:gs pos="100000">
              <a:srgbClr val="374650"/>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734" y="414109"/>
            <a:ext cx="7938529" cy="6128544"/>
          </a:xfrm>
          <a:prstGeom prst="rect">
            <a:avLst/>
          </a:prstGeom>
        </p:spPr>
      </p:pic>
      <p:sp>
        <p:nvSpPr>
          <p:cNvPr id="7" name="Text Placeholder 15"/>
          <p:cNvSpPr>
            <a:spLocks noGrp="1"/>
          </p:cNvSpPr>
          <p:nvPr>
            <p:ph type="body" sz="quarter" idx="10" hasCustomPrompt="1"/>
          </p:nvPr>
        </p:nvSpPr>
        <p:spPr>
          <a:xfrm>
            <a:off x="0" y="4156518"/>
            <a:ext cx="12192000" cy="968352"/>
          </a:xfrm>
          <a:prstGeom prst="rect">
            <a:avLst/>
          </a:prstGeom>
        </p:spPr>
        <p:txBody>
          <a:bodyPr anchor="t">
            <a:noAutofit/>
          </a:bodyPr>
          <a:lstStyle>
            <a:lvl1pPr marL="0" indent="0" algn="ctr">
              <a:buNone/>
              <a:defRPr sz="2400" baseline="0">
                <a:solidFill>
                  <a:schemeClr val="tx1"/>
                </a:solidFill>
                <a:latin typeface="Arial" charset="0"/>
                <a:ea typeface="Arial" charset="0"/>
                <a:cs typeface="Arial" charset="0"/>
              </a:defRPr>
            </a:lvl1pPr>
          </a:lstStyle>
          <a:p>
            <a:pPr lvl="0"/>
            <a:r>
              <a:rPr lang="en-US" dirty="0" smtClean="0"/>
              <a:t>Presenter &amp; Date</a:t>
            </a:r>
            <a:endParaRPr lang="en-US" dirty="0"/>
          </a:p>
        </p:txBody>
      </p:sp>
      <p:sp>
        <p:nvSpPr>
          <p:cNvPr id="9" name="Text Placeholder 13"/>
          <p:cNvSpPr>
            <a:spLocks noGrp="1"/>
          </p:cNvSpPr>
          <p:nvPr>
            <p:ph type="body" sz="quarter" idx="11" hasCustomPrompt="1"/>
          </p:nvPr>
        </p:nvSpPr>
        <p:spPr>
          <a:xfrm>
            <a:off x="0" y="3454157"/>
            <a:ext cx="12192000" cy="560388"/>
          </a:xfrm>
          <a:prstGeom prst="rect">
            <a:avLst/>
          </a:prstGeom>
        </p:spPr>
        <p:txBody>
          <a:bodyPr anchor="ctr" anchorCtr="0">
            <a:noAutofit/>
          </a:bodyPr>
          <a:lstStyle>
            <a:lvl1pPr marL="0" indent="0" algn="ctr">
              <a:buNone/>
              <a:defRPr sz="3600" b="1" baseline="0">
                <a:solidFill>
                  <a:schemeClr val="tx1"/>
                </a:solidFill>
                <a:latin typeface="Arial" charset="0"/>
                <a:ea typeface="Arial" charset="0"/>
                <a:cs typeface="Arial" charset="0"/>
              </a:defRPr>
            </a:lvl1pPr>
            <a:lvl2pPr>
              <a:defRPr>
                <a:solidFill>
                  <a:schemeClr val="bg1"/>
                </a:solidFill>
                <a:latin typeface="HelveticaNeueLT Std Thin" panose="020B0403020202020204" pitchFamily="34" charset="0"/>
              </a:defRPr>
            </a:lvl2pPr>
            <a:lvl3pPr>
              <a:defRPr>
                <a:solidFill>
                  <a:schemeClr val="bg1"/>
                </a:solidFill>
                <a:latin typeface="HelveticaNeueLT Std Thin" panose="020B0403020202020204" pitchFamily="34" charset="0"/>
              </a:defRPr>
            </a:lvl3pPr>
            <a:lvl4pPr>
              <a:defRPr>
                <a:solidFill>
                  <a:schemeClr val="bg1"/>
                </a:solidFill>
                <a:latin typeface="HelveticaNeueLT Std Thin" panose="020B0403020202020204" pitchFamily="34" charset="0"/>
              </a:defRPr>
            </a:lvl4pPr>
            <a:lvl5pPr>
              <a:defRPr>
                <a:solidFill>
                  <a:schemeClr val="bg1"/>
                </a:solidFill>
                <a:latin typeface="HelveticaNeueLT Std Thin" panose="020B0403020202020204" pitchFamily="34" charset="0"/>
              </a:defRPr>
            </a:lvl5pPr>
          </a:lstStyle>
          <a:p>
            <a:pPr lvl="0"/>
            <a:r>
              <a:rPr lang="en-US" dirty="0" smtClean="0"/>
              <a:t>Presentation Title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8308" y="1929772"/>
            <a:ext cx="1095380" cy="1095380"/>
          </a:xfrm>
          <a:prstGeom prst="rect">
            <a:avLst/>
          </a:prstGeom>
        </p:spPr>
      </p:pic>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One Column Layout">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Slide Title</a:t>
            </a:r>
            <a:endParaRPr lang="en-US" dirty="0"/>
          </a:p>
        </p:txBody>
      </p:sp>
      <p:sp>
        <p:nvSpPr>
          <p:cNvPr id="10" name="Text Placeholder 9"/>
          <p:cNvSpPr>
            <a:spLocks noGrp="1"/>
          </p:cNvSpPr>
          <p:nvPr>
            <p:ph type="body" sz="quarter" idx="10"/>
          </p:nvPr>
        </p:nvSpPr>
        <p:spPr>
          <a:xfrm>
            <a:off x="681116" y="1370914"/>
            <a:ext cx="10902538" cy="44989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extBox 1"/>
          <p:cNvSpPr txBox="1"/>
          <p:nvPr userDrawn="1"/>
        </p:nvSpPr>
        <p:spPr>
          <a:xfrm>
            <a:off x="11214100" y="6210300"/>
            <a:ext cx="914400" cy="914400"/>
          </a:xfrm>
          <a:prstGeom prst="rect">
            <a:avLst/>
          </a:prstGeom>
        </p:spPr>
        <p:txBody>
          <a:bodyPr vert="horz" wrap="none" lIns="91440" tIns="45720" rIns="91440" bIns="45720" rtlCol="0" anchor="t">
            <a:normAutofit/>
          </a:bodyPr>
          <a:lstStyle/>
          <a:p>
            <a:endParaRPr lang="en-US" dirty="0" smtClean="0">
              <a:solidFill>
                <a:srgbClr val="535353"/>
              </a:solidFill>
            </a:endParaRPr>
          </a:p>
        </p:txBody>
      </p:sp>
    </p:spTree>
    <p:extLst>
      <p:ext uri="{BB962C8B-B14F-4D97-AF65-F5344CB8AC3E}">
        <p14:creationId xmlns:p14="http://schemas.microsoft.com/office/powerpoint/2010/main" val="3105128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One Column Layout with Text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142" y="493919"/>
            <a:ext cx="10953258" cy="537399"/>
          </a:xfrm>
        </p:spPr>
        <p:txBody>
          <a:bodyPr/>
          <a:lstStyle>
            <a:lvl1pPr>
              <a:defRPr sz="3200" baseline="0">
                <a:solidFill>
                  <a:schemeClr val="bg2"/>
                </a:solidFill>
                <a:latin typeface="Arial" charset="0"/>
                <a:ea typeface="Arial" charset="0"/>
                <a:cs typeface="Arial" charset="0"/>
              </a:defRPr>
            </a:lvl1pPr>
          </a:lstStyle>
          <a:p>
            <a:r>
              <a:rPr lang="en-US" dirty="0" smtClean="0"/>
              <a:t>Slide Title</a:t>
            </a:r>
            <a:endParaRPr lang="en-US" dirty="0"/>
          </a:p>
        </p:txBody>
      </p:sp>
      <p:sp>
        <p:nvSpPr>
          <p:cNvPr id="10" name="Text Placeholder 9"/>
          <p:cNvSpPr>
            <a:spLocks noGrp="1"/>
          </p:cNvSpPr>
          <p:nvPr>
            <p:ph type="body" sz="quarter" idx="10"/>
          </p:nvPr>
        </p:nvSpPr>
        <p:spPr>
          <a:xfrm>
            <a:off x="681116" y="1370915"/>
            <a:ext cx="10902538" cy="2941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 Placeholder 9"/>
          <p:cNvSpPr>
            <a:spLocks noGrp="1"/>
          </p:cNvSpPr>
          <p:nvPr>
            <p:ph type="body" sz="quarter" idx="11"/>
          </p:nvPr>
        </p:nvSpPr>
        <p:spPr>
          <a:xfrm>
            <a:off x="681116" y="4460789"/>
            <a:ext cx="10902538" cy="1408670"/>
          </a:xfrm>
        </p:spPr>
        <p:txBody>
          <a:bodyPr/>
          <a:lstStyle>
            <a:lvl1pPr marL="0" indent="0" algn="ctr">
              <a:buNone/>
              <a:defRPr>
                <a:solidFill>
                  <a:schemeClr val="accent3"/>
                </a:solidFill>
              </a:defRPr>
            </a:lvl1pPr>
          </a:lstStyle>
          <a:p>
            <a:pPr lvl="0"/>
            <a:r>
              <a:rPr lang="en-US" dirty="0" smtClean="0"/>
              <a:t>Click to edit Master </a:t>
            </a:r>
            <a:r>
              <a:rPr lang="en-US" smtClean="0"/>
              <a:t>text styles</a:t>
            </a:r>
            <a:endParaRPr lang="en-US" dirty="0" smtClean="0"/>
          </a:p>
        </p:txBody>
      </p:sp>
    </p:spTree>
    <p:extLst>
      <p:ext uri="{BB962C8B-B14F-4D97-AF65-F5344CB8AC3E}">
        <p14:creationId xmlns:p14="http://schemas.microsoft.com/office/powerpoint/2010/main" val="18645477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wo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142" y="493919"/>
            <a:ext cx="10953258" cy="537399"/>
          </a:xfrm>
        </p:spPr>
        <p:txBody>
          <a:bodyPr/>
          <a:lstStyle>
            <a:lvl1pPr>
              <a:defRPr sz="3200">
                <a:solidFill>
                  <a:schemeClr val="bg2"/>
                </a:solidFill>
              </a:defRPr>
            </a:lvl1pPr>
          </a:lstStyle>
          <a:p>
            <a:r>
              <a:rPr lang="en-US" dirty="0" smtClean="0"/>
              <a:t>Slide Title</a:t>
            </a:r>
            <a:endParaRPr lang="en-US" dirty="0"/>
          </a:p>
        </p:txBody>
      </p:sp>
      <p:sp>
        <p:nvSpPr>
          <p:cNvPr id="15" name="Text Placeholder 9"/>
          <p:cNvSpPr>
            <a:spLocks noGrp="1"/>
          </p:cNvSpPr>
          <p:nvPr>
            <p:ph type="body" sz="quarter" idx="10"/>
          </p:nvPr>
        </p:nvSpPr>
        <p:spPr>
          <a:xfrm>
            <a:off x="641360" y="1370914"/>
            <a:ext cx="5386052" cy="44989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9"/>
          <p:cNvSpPr>
            <a:spLocks noGrp="1"/>
          </p:cNvSpPr>
          <p:nvPr>
            <p:ph type="body" sz="quarter" idx="11"/>
          </p:nvPr>
        </p:nvSpPr>
        <p:spPr>
          <a:xfrm>
            <a:off x="6156592" y="1370913"/>
            <a:ext cx="5386052"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5413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creen Sho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141" y="493919"/>
            <a:ext cx="10953259" cy="537399"/>
          </a:xfrm>
        </p:spPr>
        <p:txBody>
          <a:bodyPr/>
          <a:lstStyle>
            <a:lvl1pPr>
              <a:defRPr sz="3200">
                <a:solidFill>
                  <a:schemeClr val="bg2"/>
                </a:solidFill>
              </a:defRPr>
            </a:lvl1pPr>
          </a:lstStyle>
          <a:p>
            <a:r>
              <a:rPr lang="en-US" dirty="0" smtClean="0"/>
              <a:t>Slide Title</a:t>
            </a:r>
            <a:endParaRPr lang="en-US" dirty="0"/>
          </a:p>
        </p:txBody>
      </p:sp>
      <p:sp>
        <p:nvSpPr>
          <p:cNvPr id="3" name="Rectangle 2"/>
          <p:cNvSpPr/>
          <p:nvPr userDrawn="1"/>
        </p:nvSpPr>
        <p:spPr>
          <a:xfrm>
            <a:off x="0" y="2206807"/>
            <a:ext cx="12192000" cy="2846231"/>
          </a:xfrm>
          <a:prstGeom prst="rect">
            <a:avLst/>
          </a:prstGeom>
          <a:gradFill>
            <a:gsLst>
              <a:gs pos="0">
                <a:srgbClr val="328CC3"/>
              </a:gs>
              <a:gs pos="100000">
                <a:srgbClr val="374650"/>
              </a:gs>
            </a:gsLst>
            <a:lin ang="5400000" scaled="1"/>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lgn="l">
              <a:buFont typeface="Arial" charset="0"/>
              <a:buNone/>
            </a:pPr>
            <a:endParaRPr lang="en-US" dirty="0"/>
          </a:p>
        </p:txBody>
      </p:sp>
      <p:sp>
        <p:nvSpPr>
          <p:cNvPr id="5" name="Text Placeholder 13"/>
          <p:cNvSpPr>
            <a:spLocks noGrp="1"/>
          </p:cNvSpPr>
          <p:nvPr>
            <p:ph type="body" sz="quarter" idx="11" hasCustomPrompt="1"/>
          </p:nvPr>
        </p:nvSpPr>
        <p:spPr>
          <a:xfrm>
            <a:off x="629141" y="2300176"/>
            <a:ext cx="4539207" cy="2659491"/>
          </a:xfrm>
          <a:prstGeom prst="rect">
            <a:avLst/>
          </a:prstGeom>
        </p:spPr>
        <p:txBody>
          <a:bodyPr anchor="ctr" anchorCtr="0">
            <a:normAutofit/>
          </a:bodyPr>
          <a:lstStyle>
            <a:lvl1pPr marL="0" indent="0" algn="r">
              <a:buFont typeface="Arial" charset="0"/>
              <a:buNone/>
              <a:defRPr sz="2400" baseline="0">
                <a:solidFill>
                  <a:schemeClr val="tx1"/>
                </a:solidFill>
                <a:latin typeface="Arial" charset="0"/>
                <a:ea typeface="Arial" charset="0"/>
                <a:cs typeface="Arial" charset="0"/>
              </a:defRPr>
            </a:lvl1pPr>
            <a:lvl2pPr>
              <a:defRPr>
                <a:solidFill>
                  <a:schemeClr val="bg1"/>
                </a:solidFill>
                <a:latin typeface="HelveticaNeueLT Std Thin" panose="020B0403020202020204" pitchFamily="34" charset="0"/>
              </a:defRPr>
            </a:lvl2pPr>
            <a:lvl3pPr>
              <a:defRPr>
                <a:solidFill>
                  <a:schemeClr val="bg1"/>
                </a:solidFill>
                <a:latin typeface="HelveticaNeueLT Std Thin" panose="020B0403020202020204" pitchFamily="34" charset="0"/>
              </a:defRPr>
            </a:lvl3pPr>
            <a:lvl4pPr>
              <a:defRPr>
                <a:solidFill>
                  <a:schemeClr val="bg1"/>
                </a:solidFill>
                <a:latin typeface="HelveticaNeueLT Std Thin" panose="020B0403020202020204" pitchFamily="34" charset="0"/>
              </a:defRPr>
            </a:lvl4pPr>
            <a:lvl5pPr>
              <a:defRPr>
                <a:solidFill>
                  <a:schemeClr val="bg1"/>
                </a:solidFill>
                <a:latin typeface="HelveticaNeueLT Std Thin" panose="020B0403020202020204" pitchFamily="34" charset="0"/>
              </a:defRPr>
            </a:lvl5pPr>
          </a:lstStyle>
          <a:p>
            <a:pPr lvl="0"/>
            <a:r>
              <a:rPr lang="en-US" dirty="0" smtClean="0"/>
              <a:t>Screen Shot Caption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9547" y="1205948"/>
            <a:ext cx="8418981" cy="5101779"/>
          </a:xfrm>
          <a:prstGeom prst="rect">
            <a:avLst/>
          </a:prstGeom>
        </p:spPr>
      </p:pic>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reak - Slate">
    <p:bg>
      <p:bgRef idx="1001">
        <a:schemeClr val="bg2"/>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0" y="2932227"/>
            <a:ext cx="12192000" cy="995298"/>
          </a:xfrm>
          <a:prstGeom prst="rect">
            <a:avLst/>
          </a:prstGeom>
        </p:spPr>
        <p:txBody>
          <a:bodyPr vert="horz" lIns="91440" tIns="45720" rIns="91440" bIns="45720" rtlCol="0" anchor="ctr">
            <a:normAutofit/>
          </a:bodyPr>
          <a:lstStyle>
            <a:lvl1pPr algn="ctr">
              <a:defRPr sz="3600" b="0">
                <a:solidFill>
                  <a:srgbClr val="0AB4DC"/>
                </a:solidFill>
                <a:latin typeface="Arial" charset="0"/>
                <a:ea typeface="Arial" charset="0"/>
                <a:cs typeface="Arial" charset="0"/>
              </a:defRPr>
            </a:lvl1pPr>
          </a:lstStyle>
          <a:p>
            <a:r>
              <a:rPr lang="en-US" dirty="0" smtClean="0"/>
              <a:t>Section Break</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4566" y="6382910"/>
            <a:ext cx="407724" cy="159692"/>
          </a:xfrm>
          <a:prstGeom prst="rect">
            <a:avLst/>
          </a:prstGeom>
        </p:spPr>
      </p:pic>
      <p:sp>
        <p:nvSpPr>
          <p:cNvPr id="9" name="Slide Number Placeholder 2"/>
          <p:cNvSpPr txBox="1">
            <a:spLocks/>
          </p:cNvSpPr>
          <p:nvPr userDrawn="1"/>
        </p:nvSpPr>
        <p:spPr>
          <a:xfrm>
            <a:off x="5775771" y="6296406"/>
            <a:ext cx="629322" cy="305058"/>
          </a:xfrm>
          <a:prstGeom prst="rect">
            <a:avLst/>
          </a:prstGeom>
        </p:spPr>
        <p:txBody>
          <a:bodyPr anchor="b"/>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E01F67A-B1E9-D342-8F3F-933A9BA203CF}" type="slidenum">
              <a:rPr lang="en-US" sz="1200" smtClean="0">
                <a:solidFill>
                  <a:schemeClr val="tx1"/>
                </a:solidFill>
                <a:latin typeface="Arial" charset="0"/>
                <a:ea typeface="Arial" charset="0"/>
                <a:cs typeface="Arial" charset="0"/>
              </a:rPr>
              <a:pPr algn="ctr"/>
              <a:t>‹#›</a:t>
            </a:fld>
            <a:endParaRPr lang="en-US" sz="12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091550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reak - Blue">
    <p:bg>
      <p:bgPr>
        <a:gradFill>
          <a:gsLst>
            <a:gs pos="0">
              <a:srgbClr val="328CC3"/>
            </a:gs>
            <a:gs pos="100000">
              <a:srgbClr val="374650"/>
            </a:gs>
          </a:gsLst>
          <a:lin ang="5400000" scaled="1"/>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734" y="414109"/>
            <a:ext cx="7938529" cy="6128544"/>
          </a:xfrm>
          <a:prstGeom prst="rect">
            <a:avLst/>
          </a:prstGeom>
        </p:spPr>
      </p:pic>
      <p:sp>
        <p:nvSpPr>
          <p:cNvPr id="11" name="Title Placeholder 1"/>
          <p:cNvSpPr>
            <a:spLocks noGrp="1"/>
          </p:cNvSpPr>
          <p:nvPr>
            <p:ph type="title" hasCustomPrompt="1"/>
          </p:nvPr>
        </p:nvSpPr>
        <p:spPr>
          <a:xfrm>
            <a:off x="0" y="2932227"/>
            <a:ext cx="12192000" cy="995298"/>
          </a:xfrm>
          <a:prstGeom prst="rect">
            <a:avLst/>
          </a:prstGeom>
        </p:spPr>
        <p:txBody>
          <a:bodyPr vert="horz" lIns="91440" tIns="45720" rIns="91440" bIns="45720" rtlCol="0" anchor="ctr">
            <a:normAutofit/>
          </a:bodyPr>
          <a:lstStyle>
            <a:lvl1pPr algn="ctr">
              <a:defRPr sz="3600" b="0">
                <a:solidFill>
                  <a:schemeClr val="tx1"/>
                </a:solidFill>
                <a:latin typeface="Arial" charset="0"/>
                <a:ea typeface="Arial" charset="0"/>
                <a:cs typeface="Arial" charset="0"/>
              </a:defRPr>
            </a:lvl1pPr>
          </a:lstStyle>
          <a:p>
            <a:r>
              <a:rPr lang="en-US" dirty="0" smtClean="0"/>
              <a:t>Section Break</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4566" y="6382910"/>
            <a:ext cx="407724" cy="159692"/>
          </a:xfrm>
          <a:prstGeom prst="rect">
            <a:avLst/>
          </a:prstGeom>
        </p:spPr>
      </p:pic>
      <p:sp>
        <p:nvSpPr>
          <p:cNvPr id="9" name="Slide Number Placeholder 2"/>
          <p:cNvSpPr txBox="1">
            <a:spLocks/>
          </p:cNvSpPr>
          <p:nvPr userDrawn="1"/>
        </p:nvSpPr>
        <p:spPr>
          <a:xfrm>
            <a:off x="5775771" y="6296406"/>
            <a:ext cx="629322" cy="305058"/>
          </a:xfrm>
          <a:prstGeom prst="rect">
            <a:avLst/>
          </a:prstGeom>
        </p:spPr>
        <p:txBody>
          <a:bodyPr anchor="b"/>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E01F67A-B1E9-D342-8F3F-933A9BA203CF}" type="slidenum">
              <a:rPr lang="en-US" sz="1200" smtClean="0">
                <a:solidFill>
                  <a:schemeClr val="tx1"/>
                </a:solidFill>
                <a:latin typeface="Arial" charset="0"/>
                <a:ea typeface="Arial" charset="0"/>
                <a:cs typeface="Arial" charset="0"/>
              </a:rPr>
              <a:pPr algn="ctr"/>
              <a:t>‹#›</a:t>
            </a:fld>
            <a:endParaRPr lang="en-US" sz="1200" dirty="0">
              <a:solidFill>
                <a:schemeClr val="tx1"/>
              </a:solidFill>
              <a:latin typeface="Arial" charset="0"/>
              <a:ea typeface="Arial" charset="0"/>
              <a:cs typeface="Arial" charset="0"/>
            </a:endParaRPr>
          </a:p>
        </p:txBody>
      </p:sp>
    </p:spTree>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Closing Slide 2">
    <p:bg>
      <p:bgPr>
        <a:gradFill>
          <a:gsLst>
            <a:gs pos="0">
              <a:srgbClr val="328CC3"/>
            </a:gs>
            <a:gs pos="100000">
              <a:srgbClr val="374650"/>
            </a:gs>
          </a:gsLst>
          <a:lin ang="5400000" scaled="1"/>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734" y="414109"/>
            <a:ext cx="7938529" cy="612854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8308" y="1929772"/>
            <a:ext cx="1095380" cy="1095380"/>
          </a:xfrm>
          <a:prstGeom prst="rect">
            <a:avLst/>
          </a:prstGeom>
        </p:spPr>
      </p:pic>
    </p:spTree>
    <p:extLst>
      <p:ext uri="{BB962C8B-B14F-4D97-AF65-F5344CB8AC3E}">
        <p14:creationId xmlns:p14="http://schemas.microsoft.com/office/powerpoint/2010/main" val="6714531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Text Placeholder 15"/>
          <p:cNvSpPr>
            <a:spLocks noGrp="1"/>
          </p:cNvSpPr>
          <p:nvPr>
            <p:ph type="body" sz="quarter" idx="10" hasCustomPrompt="1"/>
          </p:nvPr>
        </p:nvSpPr>
        <p:spPr>
          <a:xfrm>
            <a:off x="0" y="4756593"/>
            <a:ext cx="12192000" cy="968352"/>
          </a:xfrm>
          <a:prstGeom prst="rect">
            <a:avLst/>
          </a:prstGeom>
        </p:spPr>
        <p:txBody>
          <a:bodyPr anchor="t">
            <a:noAutofit/>
          </a:bodyPr>
          <a:lstStyle>
            <a:lvl1pPr marL="0" indent="0" algn="ctr">
              <a:buNone/>
              <a:defRPr sz="2400" baseline="0">
                <a:solidFill>
                  <a:schemeClr val="bg2"/>
                </a:solidFill>
                <a:latin typeface="Arial" charset="0"/>
                <a:ea typeface="Arial" charset="0"/>
                <a:cs typeface="Arial" charset="0"/>
              </a:defRPr>
            </a:lvl1pPr>
          </a:lstStyle>
          <a:p>
            <a:pPr lvl="0"/>
            <a:r>
              <a:rPr lang="en-US" dirty="0"/>
              <a:t>Presenter &amp; Date</a:t>
            </a:r>
          </a:p>
        </p:txBody>
      </p:sp>
      <p:sp>
        <p:nvSpPr>
          <p:cNvPr id="9" name="Text Placeholder 13"/>
          <p:cNvSpPr>
            <a:spLocks noGrp="1"/>
          </p:cNvSpPr>
          <p:nvPr>
            <p:ph type="body" sz="quarter" idx="11" hasCustomPrompt="1"/>
          </p:nvPr>
        </p:nvSpPr>
        <p:spPr>
          <a:xfrm>
            <a:off x="0" y="4054232"/>
            <a:ext cx="12192000" cy="560388"/>
          </a:xfrm>
          <a:prstGeom prst="rect">
            <a:avLst/>
          </a:prstGeom>
        </p:spPr>
        <p:txBody>
          <a:bodyPr anchor="ctr" anchorCtr="0">
            <a:noAutofit/>
          </a:bodyPr>
          <a:lstStyle>
            <a:lvl1pPr marL="0" indent="0" algn="ctr">
              <a:buNone/>
              <a:defRPr sz="3600" b="1" baseline="0">
                <a:solidFill>
                  <a:schemeClr val="accent3"/>
                </a:solidFill>
                <a:latin typeface="Arial" charset="0"/>
                <a:ea typeface="Arial" charset="0"/>
                <a:cs typeface="Arial" charset="0"/>
              </a:defRPr>
            </a:lvl1pPr>
            <a:lvl2pPr>
              <a:defRPr>
                <a:solidFill>
                  <a:schemeClr val="bg1"/>
                </a:solidFill>
                <a:latin typeface="HelveticaNeueLT Std Thin" panose="020B0403020202020204" pitchFamily="34" charset="0"/>
              </a:defRPr>
            </a:lvl2pPr>
            <a:lvl3pPr>
              <a:defRPr>
                <a:solidFill>
                  <a:schemeClr val="bg1"/>
                </a:solidFill>
                <a:latin typeface="HelveticaNeueLT Std Thin" panose="020B0403020202020204" pitchFamily="34" charset="0"/>
              </a:defRPr>
            </a:lvl3pPr>
            <a:lvl4pPr>
              <a:defRPr>
                <a:solidFill>
                  <a:schemeClr val="bg1"/>
                </a:solidFill>
                <a:latin typeface="HelveticaNeueLT Std Thin" panose="020B0403020202020204" pitchFamily="34" charset="0"/>
              </a:defRPr>
            </a:lvl4pPr>
            <a:lvl5pPr>
              <a:defRPr>
                <a:solidFill>
                  <a:schemeClr val="bg1"/>
                </a:solidFill>
                <a:latin typeface="HelveticaNeueLT Std Thin" panose="020B0403020202020204" pitchFamily="34" charset="0"/>
              </a:defRPr>
            </a:lvl5pPr>
          </a:lstStyle>
          <a:p>
            <a:pPr lvl="0"/>
            <a:r>
              <a:rPr lang="en-US" dirty="0"/>
              <a:t>Presentation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5880" y="1672666"/>
            <a:ext cx="1920240" cy="1920240"/>
          </a:xfrm>
          <a:prstGeom prst="rect">
            <a:avLst/>
          </a:prstGeom>
        </p:spPr>
      </p:pic>
    </p:spTree>
    <p:extLst>
      <p:ext uri="{BB962C8B-B14F-4D97-AF65-F5344CB8AC3E}">
        <p14:creationId xmlns:p14="http://schemas.microsoft.com/office/powerpoint/2010/main" val="382995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9142" y="493919"/>
            <a:ext cx="10954512" cy="53739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cxnSp>
        <p:nvCxnSpPr>
          <p:cNvPr id="12" name="Straight Connector 11"/>
          <p:cNvCxnSpPr/>
          <p:nvPr userDrawn="1"/>
        </p:nvCxnSpPr>
        <p:spPr>
          <a:xfrm>
            <a:off x="512064" y="494550"/>
            <a:ext cx="0" cy="54864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idx="1"/>
          </p:nvPr>
        </p:nvSpPr>
        <p:spPr>
          <a:xfrm>
            <a:off x="629142" y="1449841"/>
            <a:ext cx="10954512" cy="4351338"/>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374821" y="6383349"/>
            <a:ext cx="407214" cy="158813"/>
          </a:xfrm>
          <a:prstGeom prst="rect">
            <a:avLst/>
          </a:prstGeom>
        </p:spPr>
      </p:pic>
      <p:sp>
        <p:nvSpPr>
          <p:cNvPr id="15" name="Slide Number Placeholder 2"/>
          <p:cNvSpPr txBox="1">
            <a:spLocks/>
          </p:cNvSpPr>
          <p:nvPr userDrawn="1"/>
        </p:nvSpPr>
        <p:spPr>
          <a:xfrm>
            <a:off x="5775771" y="6296406"/>
            <a:ext cx="629322" cy="305058"/>
          </a:xfrm>
          <a:prstGeom prst="rect">
            <a:avLst/>
          </a:prstGeom>
        </p:spPr>
        <p:txBody>
          <a:bodyPr anchor="b"/>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E01F67A-B1E9-D342-8F3F-933A9BA203CF}" type="slidenum">
              <a:rPr lang="en-US" sz="1200" smtClean="0">
                <a:solidFill>
                  <a:srgbClr val="939389"/>
                </a:solidFill>
                <a:latin typeface="Arial" charset="0"/>
                <a:ea typeface="Arial" charset="0"/>
                <a:cs typeface="Arial" charset="0"/>
              </a:rPr>
              <a:pPr algn="ctr"/>
              <a:t>‹#›</a:t>
            </a:fld>
            <a:endParaRPr lang="en-US" sz="1200" dirty="0">
              <a:solidFill>
                <a:srgbClr val="939389"/>
              </a:solidFill>
              <a:latin typeface="Arial" charset="0"/>
              <a:ea typeface="Arial" charset="0"/>
              <a:cs typeface="Arial" charset="0"/>
            </a:endParaRPr>
          </a:p>
        </p:txBody>
      </p:sp>
    </p:spTree>
    <p:extLst>
      <p:ext uri="{BB962C8B-B14F-4D97-AF65-F5344CB8AC3E}">
        <p14:creationId xmlns:p14="http://schemas.microsoft.com/office/powerpoint/2010/main" val="1666361609"/>
      </p:ext>
    </p:extLst>
  </p:cSld>
  <p:clrMap bg1="dk1" tx1="lt1" bg2="dk2" tx2="lt2" accent1="accent1" accent2="accent2" accent3="accent3" accent4="accent4" accent5="accent5" accent6="accent6" hlink="hlink" folHlink="folHlink"/>
  <p:sldLayoutIdLst>
    <p:sldLayoutId id="2147483737" r:id="rId1"/>
    <p:sldLayoutId id="2147483706" r:id="rId2"/>
    <p:sldLayoutId id="2147483705" r:id="rId3"/>
    <p:sldLayoutId id="2147483722" r:id="rId4"/>
    <p:sldLayoutId id="2147483739" r:id="rId5"/>
    <p:sldLayoutId id="2147483735" r:id="rId6"/>
    <p:sldLayoutId id="2147483738" r:id="rId7"/>
    <p:sldLayoutId id="2147483761" r:id="rId8"/>
    <p:sldLayoutId id="2147483762" r:id="rId9"/>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200" kern="1200">
          <a:solidFill>
            <a:schemeClr val="bg2"/>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400" kern="1200">
          <a:solidFill>
            <a:schemeClr val="bg2"/>
          </a:solidFill>
          <a:latin typeface="+mn-lt"/>
          <a:ea typeface="+mn-ea"/>
          <a:cs typeface="+mn-cs"/>
        </a:defRPr>
      </a:lvl1pPr>
      <a:lvl2pPr marL="514350" indent="-171450" algn="l" defTabSz="685800" rtl="0" eaLnBrk="1" latinLnBrk="0" hangingPunct="1">
        <a:lnSpc>
          <a:spcPct val="100000"/>
        </a:lnSpc>
        <a:spcBef>
          <a:spcPts val="375"/>
        </a:spcBef>
        <a:buFont typeface="Arial" charset="0"/>
        <a:buChar char="•"/>
        <a:defRPr sz="2400" kern="1200">
          <a:solidFill>
            <a:schemeClr val="bg2"/>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2400" kern="1200">
          <a:solidFill>
            <a:schemeClr val="bg2"/>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2400" kern="1200">
          <a:solidFill>
            <a:schemeClr val="bg2"/>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2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 userDrawn="1">
          <p15:clr>
            <a:srgbClr val="F26B43"/>
          </p15:clr>
        </p15:guide>
        <p15:guide id="2" pos="480" userDrawn="1">
          <p15:clr>
            <a:srgbClr val="F26B43"/>
          </p15:clr>
        </p15:guide>
        <p15:guide id="3" orient="horz" pos="576" userDrawn="1">
          <p15:clr>
            <a:srgbClr val="F26B43"/>
          </p15:clr>
        </p15:guide>
        <p15:guide id="4" pos="3840" userDrawn="1">
          <p15:clr>
            <a:srgbClr val="F26B43"/>
          </p15:clr>
        </p15:guide>
        <p15:guide id="5" pos="7296" userDrawn="1">
          <p15:clr>
            <a:srgbClr val="F26B43"/>
          </p15:clr>
        </p15:guide>
        <p15:guide id="6" orient="horz" pos="2160" userDrawn="1">
          <p15:clr>
            <a:srgbClr val="F26B43"/>
          </p15:clr>
        </p15:guide>
        <p15:guide id="7" orient="horz" pos="4032" userDrawn="1">
          <p15:clr>
            <a:srgbClr val="F26B43"/>
          </p15:clr>
        </p15:guide>
        <p15:guide id="8" pos="6496" userDrawn="1">
          <p15:clr>
            <a:srgbClr val="F26B43"/>
          </p15:clr>
        </p15:guide>
        <p15:guide id="9" pos="1248" userDrawn="1">
          <p15:clr>
            <a:srgbClr val="F26B43"/>
          </p15:clr>
        </p15:guide>
        <p15:guide id="10" pos="1920" userDrawn="1">
          <p15:clr>
            <a:srgbClr val="F26B43"/>
          </p15:clr>
        </p15:guide>
        <p15:guide id="11" orient="horz" pos="648" userDrawn="1">
          <p15:clr>
            <a:srgbClr val="F26B43"/>
          </p15:clr>
        </p15:guide>
        <p15:guide id="12"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545AE-1EB2-8641-883C-39334DA6E9BA}"/>
              </a:ext>
            </a:extLst>
          </p:cNvPr>
          <p:cNvSpPr>
            <a:spLocks noGrp="1"/>
          </p:cNvSpPr>
          <p:nvPr>
            <p:ph type="body" sz="quarter" idx="10"/>
          </p:nvPr>
        </p:nvSpPr>
        <p:spPr/>
        <p:txBody>
          <a:bodyPr/>
          <a:lstStyle/>
          <a:p>
            <a:r>
              <a:rPr lang="en-US" dirty="0" smtClean="0"/>
              <a:t>October 2020</a:t>
            </a:r>
            <a:endParaRPr lang="en-US" dirty="0"/>
          </a:p>
        </p:txBody>
      </p:sp>
      <p:sp>
        <p:nvSpPr>
          <p:cNvPr id="4" name="Text Placeholder 3">
            <a:extLst>
              <a:ext uri="{FF2B5EF4-FFF2-40B4-BE49-F238E27FC236}">
                <a16:creationId xmlns:a16="http://schemas.microsoft.com/office/drawing/2014/main" id="{B7C9F394-4699-5D4B-B9F3-8F5EB12E4411}"/>
              </a:ext>
            </a:extLst>
          </p:cNvPr>
          <p:cNvSpPr>
            <a:spLocks noGrp="1"/>
          </p:cNvSpPr>
          <p:nvPr>
            <p:ph type="body" sz="quarter" idx="11"/>
          </p:nvPr>
        </p:nvSpPr>
        <p:spPr/>
        <p:txBody>
          <a:bodyPr/>
          <a:lstStyle/>
          <a:p>
            <a:r>
              <a:rPr lang="en-US" sz="4000" dirty="0"/>
              <a:t>Get on the Path to Growth</a:t>
            </a:r>
          </a:p>
        </p:txBody>
      </p:sp>
    </p:spTree>
    <p:extLst>
      <p:ext uri="{BB962C8B-B14F-4D97-AF65-F5344CB8AC3E}">
        <p14:creationId xmlns:p14="http://schemas.microsoft.com/office/powerpoint/2010/main" val="26029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C9922BC6-1FC8-E142-8DA8-63214B27D446}"/>
              </a:ext>
            </a:extLst>
          </p:cNvPr>
          <p:cNvSpPr/>
          <p:nvPr/>
        </p:nvSpPr>
        <p:spPr>
          <a:xfrm>
            <a:off x="290181" y="1285461"/>
            <a:ext cx="7445934" cy="3474898"/>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50000"/>
              </a:lnSpc>
            </a:pPr>
            <a:r>
              <a:rPr lang="en-US" b="1" dirty="0">
                <a:solidFill>
                  <a:schemeClr val="accent3"/>
                </a:solidFill>
                <a:cs typeface="Poppins Light" panose="02000000000000000000" pitchFamily="2" charset="77"/>
              </a:rPr>
              <a:t>Powerful tools to attract business and promote your brand. </a:t>
            </a:r>
            <a:endParaRPr lang="en-US" sz="1200" b="1" dirty="0">
              <a:solidFill>
                <a:schemeClr val="bg2"/>
              </a:solidFill>
              <a:cs typeface="Poppins Light" panose="02000000000000000000" pitchFamily="2" charset="77"/>
            </a:endParaRPr>
          </a:p>
          <a:p>
            <a:pPr>
              <a:lnSpc>
                <a:spcPct val="150000"/>
              </a:lnSpc>
            </a:pPr>
            <a:r>
              <a:rPr lang="en-US" sz="1600" dirty="0">
                <a:solidFill>
                  <a:schemeClr val="bg2"/>
                </a:solidFill>
                <a:cs typeface="Poppins Light" panose="02000000000000000000" pitchFamily="2" charset="77"/>
              </a:rPr>
              <a:t>Need to get the word out about your business, but don’t know where to start? It’s easier than you think! Send impactful emails that promote your products or services and look professional, without a big budget or marketing expertise. You take it a step further to really set yourself apart from the competition and build the perfect journey for your customers with automated outreach in each step. Your results only get better over time, because real-time metrics tell you what’s working and what’s not. Plus, you have the tools to capture new leads, profile your prospects progressively, and turn website visitors into paying customers—just like a marketing pro!</a:t>
            </a:r>
          </a:p>
        </p:txBody>
      </p:sp>
      <p:sp>
        <p:nvSpPr>
          <p:cNvPr id="4" name="Title 3">
            <a:extLst>
              <a:ext uri="{FF2B5EF4-FFF2-40B4-BE49-F238E27FC236}">
                <a16:creationId xmlns:a16="http://schemas.microsoft.com/office/drawing/2014/main" id="{178E645E-F2FE-F942-AC3A-470962E3249A}"/>
              </a:ext>
            </a:extLst>
          </p:cNvPr>
          <p:cNvSpPr>
            <a:spLocks noGrp="1"/>
          </p:cNvSpPr>
          <p:nvPr>
            <p:ph type="title"/>
          </p:nvPr>
        </p:nvSpPr>
        <p:spPr/>
        <p:txBody>
          <a:bodyPr/>
          <a:lstStyle/>
          <a:p>
            <a:r>
              <a:rPr lang="en-US" dirty="0"/>
              <a:t>Market like a pro.</a:t>
            </a:r>
          </a:p>
        </p:txBody>
      </p:sp>
      <p:pic>
        <p:nvPicPr>
          <p:cNvPr id="3" name="Picture 2">
            <a:extLst>
              <a:ext uri="{FF2B5EF4-FFF2-40B4-BE49-F238E27FC236}">
                <a16:creationId xmlns:a16="http://schemas.microsoft.com/office/drawing/2014/main" id="{996E5E1B-1136-6C46-A6CD-F22B27197567}"/>
              </a:ext>
            </a:extLst>
          </p:cNvPr>
          <p:cNvPicPr>
            <a:picLocks noChangeAspect="1"/>
          </p:cNvPicPr>
          <p:nvPr/>
        </p:nvPicPr>
        <p:blipFill>
          <a:blip r:embed="rId3"/>
          <a:stretch>
            <a:fillRect/>
          </a:stretch>
        </p:blipFill>
        <p:spPr>
          <a:xfrm>
            <a:off x="7736115" y="1915886"/>
            <a:ext cx="3954380" cy="3954380"/>
          </a:xfrm>
          <a:prstGeom prst="rect">
            <a:avLst/>
          </a:prstGeom>
        </p:spPr>
      </p:pic>
      <p:cxnSp>
        <p:nvCxnSpPr>
          <p:cNvPr id="14" name="Straight Connector 13">
            <a:extLst>
              <a:ext uri="{FF2B5EF4-FFF2-40B4-BE49-F238E27FC236}">
                <a16:creationId xmlns:a16="http://schemas.microsoft.com/office/drawing/2014/main" id="{CFEAFA51-865C-CA4F-9A38-14A9A4A54261}"/>
              </a:ext>
            </a:extLst>
          </p:cNvPr>
          <p:cNvCxnSpPr>
            <a:cxnSpLocks/>
          </p:cNvCxnSpPr>
          <p:nvPr/>
        </p:nvCxnSpPr>
        <p:spPr>
          <a:xfrm>
            <a:off x="629142" y="1308179"/>
            <a:ext cx="10662972" cy="0"/>
          </a:xfrm>
          <a:prstGeom prst="line">
            <a:avLst/>
          </a:prstGeom>
          <a:ln w="38100">
            <a:solidFill>
              <a:schemeClr val="bg1">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5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C9922BC6-1FC8-E142-8DA8-63214B27D446}"/>
              </a:ext>
            </a:extLst>
          </p:cNvPr>
          <p:cNvSpPr/>
          <p:nvPr/>
        </p:nvSpPr>
        <p:spPr>
          <a:xfrm>
            <a:off x="361431" y="1285461"/>
            <a:ext cx="6140969" cy="3474898"/>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50000"/>
              </a:lnSpc>
            </a:pPr>
            <a:r>
              <a:rPr lang="en-US" b="1" dirty="0">
                <a:solidFill>
                  <a:schemeClr val="accent3"/>
                </a:solidFill>
                <a:cs typeface="Poppins Light" panose="02000000000000000000" pitchFamily="2" charset="77"/>
              </a:rPr>
              <a:t>A straight line to sales success.</a:t>
            </a:r>
            <a:endParaRPr lang="en-US" sz="1200" b="1" dirty="0">
              <a:solidFill>
                <a:schemeClr val="bg2"/>
              </a:solidFill>
              <a:cs typeface="Poppins Light" panose="02000000000000000000" pitchFamily="2" charset="77"/>
            </a:endParaRPr>
          </a:p>
          <a:p>
            <a:pPr>
              <a:lnSpc>
                <a:spcPct val="150000"/>
              </a:lnSpc>
            </a:pPr>
            <a:r>
              <a:rPr lang="en-US" sz="1600" dirty="0">
                <a:solidFill>
                  <a:schemeClr val="bg2"/>
                </a:solidFill>
                <a:cs typeface="Poppins Light" panose="02000000000000000000" pitchFamily="2" charset="77"/>
              </a:rPr>
              <a:t>Stop guessing which deals will close each month. Focus on your most valuable opportunities to hit your sales goals every month! Hot leads end up in your hands while they’re ready to buy, because your marketing and sales efforts are fully connected. Because you track and manage every detail of your open opportunities, you forecast accurately, uncover potential issues and opportunities, and quickly adjust your strategy with ease. You even identify trends </a:t>
            </a:r>
            <a:r>
              <a:rPr lang="en-US" sz="1600" dirty="0" smtClean="0">
                <a:solidFill>
                  <a:schemeClr val="bg2"/>
                </a:solidFill>
                <a:cs typeface="Poppins Light" panose="02000000000000000000" pitchFamily="2" charset="77"/>
              </a:rPr>
              <a:t>from </a:t>
            </a:r>
            <a:r>
              <a:rPr lang="en-US" sz="1600" dirty="0">
                <a:solidFill>
                  <a:schemeClr val="bg2"/>
                </a:solidFill>
                <a:cs typeface="Poppins Light" panose="02000000000000000000" pitchFamily="2" charset="77"/>
              </a:rPr>
              <a:t>any deals you’ve lost. Don’t worry, everyone on your team advances deals through a standardized sales process you define. </a:t>
            </a:r>
          </a:p>
        </p:txBody>
      </p:sp>
      <p:sp>
        <p:nvSpPr>
          <p:cNvPr id="4" name="Title 3">
            <a:extLst>
              <a:ext uri="{FF2B5EF4-FFF2-40B4-BE49-F238E27FC236}">
                <a16:creationId xmlns:a16="http://schemas.microsoft.com/office/drawing/2014/main" id="{178E645E-F2FE-F942-AC3A-470962E3249A}"/>
              </a:ext>
            </a:extLst>
          </p:cNvPr>
          <p:cNvSpPr>
            <a:spLocks noGrp="1"/>
          </p:cNvSpPr>
          <p:nvPr>
            <p:ph type="title"/>
          </p:nvPr>
        </p:nvSpPr>
        <p:spPr/>
        <p:txBody>
          <a:bodyPr/>
          <a:lstStyle/>
          <a:p>
            <a:r>
              <a:rPr lang="en-US" dirty="0">
                <a:latin typeface="+mn-lt"/>
              </a:rPr>
              <a:t>Turn leads into sales.</a:t>
            </a:r>
          </a:p>
        </p:txBody>
      </p:sp>
      <p:pic>
        <p:nvPicPr>
          <p:cNvPr id="3" name="Picture 2">
            <a:extLst>
              <a:ext uri="{FF2B5EF4-FFF2-40B4-BE49-F238E27FC236}">
                <a16:creationId xmlns:a16="http://schemas.microsoft.com/office/drawing/2014/main" id="{F076384F-527A-7741-A1C9-8044C0820AF2}"/>
              </a:ext>
            </a:extLst>
          </p:cNvPr>
          <p:cNvPicPr>
            <a:picLocks noChangeAspect="1"/>
          </p:cNvPicPr>
          <p:nvPr/>
        </p:nvPicPr>
        <p:blipFill>
          <a:blip r:embed="rId3"/>
          <a:stretch>
            <a:fillRect/>
          </a:stretch>
        </p:blipFill>
        <p:spPr>
          <a:xfrm>
            <a:off x="6763657" y="1843314"/>
            <a:ext cx="4708790" cy="3959252"/>
          </a:xfrm>
          <a:prstGeom prst="rect">
            <a:avLst/>
          </a:prstGeom>
        </p:spPr>
      </p:pic>
      <p:cxnSp>
        <p:nvCxnSpPr>
          <p:cNvPr id="14" name="Straight Connector 13">
            <a:extLst>
              <a:ext uri="{FF2B5EF4-FFF2-40B4-BE49-F238E27FC236}">
                <a16:creationId xmlns:a16="http://schemas.microsoft.com/office/drawing/2014/main" id="{A2063F5F-45B1-4A4E-BF22-DCB1BFE4499A}"/>
              </a:ext>
            </a:extLst>
          </p:cNvPr>
          <p:cNvCxnSpPr>
            <a:cxnSpLocks/>
          </p:cNvCxnSpPr>
          <p:nvPr/>
        </p:nvCxnSpPr>
        <p:spPr>
          <a:xfrm>
            <a:off x="629142" y="1308179"/>
            <a:ext cx="10662972" cy="0"/>
          </a:xfrm>
          <a:prstGeom prst="line">
            <a:avLst/>
          </a:prstGeom>
          <a:ln w="38100">
            <a:solidFill>
              <a:schemeClr val="bg1">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23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C9922BC6-1FC8-E142-8DA8-63214B27D446}"/>
              </a:ext>
            </a:extLst>
          </p:cNvPr>
          <p:cNvSpPr/>
          <p:nvPr/>
        </p:nvSpPr>
        <p:spPr>
          <a:xfrm>
            <a:off x="361431" y="1285461"/>
            <a:ext cx="6199025" cy="3474898"/>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50000"/>
              </a:lnSpc>
            </a:pPr>
            <a:r>
              <a:rPr lang="en-US" b="1" dirty="0">
                <a:solidFill>
                  <a:schemeClr val="accent3"/>
                </a:solidFill>
                <a:cs typeface="Poppins Light" panose="02000000000000000000" pitchFamily="2" charset="77"/>
              </a:rPr>
              <a:t>From leads to sales to 5-star reviews.</a:t>
            </a:r>
            <a:endParaRPr lang="en-US" sz="1200" b="1" dirty="0">
              <a:solidFill>
                <a:schemeClr val="bg2"/>
              </a:solidFill>
              <a:cs typeface="Poppins Light" panose="02000000000000000000" pitchFamily="2" charset="77"/>
            </a:endParaRPr>
          </a:p>
          <a:p>
            <a:pPr>
              <a:lnSpc>
                <a:spcPct val="150000"/>
              </a:lnSpc>
            </a:pPr>
            <a:r>
              <a:rPr lang="en-US" sz="1600" dirty="0">
                <a:solidFill>
                  <a:schemeClr val="bg2"/>
                </a:solidFill>
                <a:cs typeface="Poppins Light" panose="02000000000000000000" pitchFamily="2" charset="77"/>
              </a:rPr>
              <a:t>It’s more expensive to acquire a new customer than it is to keep one. But too many companies focus </a:t>
            </a:r>
            <a:r>
              <a:rPr lang="en-US" sz="1600" dirty="0" smtClean="0">
                <a:solidFill>
                  <a:schemeClr val="bg2"/>
                </a:solidFill>
                <a:cs typeface="Poppins Light" panose="02000000000000000000" pitchFamily="2" charset="77"/>
              </a:rPr>
              <a:t>only on </a:t>
            </a:r>
            <a:r>
              <a:rPr lang="en-US" sz="1600" dirty="0">
                <a:solidFill>
                  <a:schemeClr val="bg2"/>
                </a:solidFill>
                <a:cs typeface="Poppins Light" panose="02000000000000000000" pitchFamily="2" charset="77"/>
              </a:rPr>
              <a:t>the top of the funnel. Stay engaged with your customers and continuously delight them after their initial purchase. With an assist from automated communications and activities you define, you deliver the right message at the right time. This makes it easy to upsell products or services to your existing customers, renew their contracts before they expire, and check in regularly to ensure they’re happy and advocating your brand. Glowing reviews and enthusiastic referrals are yours for the taking!</a:t>
            </a:r>
          </a:p>
        </p:txBody>
      </p:sp>
      <p:sp>
        <p:nvSpPr>
          <p:cNvPr id="4" name="Title 3">
            <a:extLst>
              <a:ext uri="{FF2B5EF4-FFF2-40B4-BE49-F238E27FC236}">
                <a16:creationId xmlns:a16="http://schemas.microsoft.com/office/drawing/2014/main" id="{178E645E-F2FE-F942-AC3A-470962E3249A}"/>
              </a:ext>
            </a:extLst>
          </p:cNvPr>
          <p:cNvSpPr>
            <a:spLocks noGrp="1"/>
          </p:cNvSpPr>
          <p:nvPr>
            <p:ph type="title"/>
          </p:nvPr>
        </p:nvSpPr>
        <p:spPr/>
        <p:txBody>
          <a:bodyPr/>
          <a:lstStyle/>
          <a:p>
            <a:r>
              <a:rPr lang="en-US" dirty="0">
                <a:latin typeface="+mn-lt"/>
              </a:rPr>
              <a:t>Win raving fans for life.</a:t>
            </a:r>
          </a:p>
        </p:txBody>
      </p:sp>
      <p:pic>
        <p:nvPicPr>
          <p:cNvPr id="3" name="Picture 2">
            <a:extLst>
              <a:ext uri="{FF2B5EF4-FFF2-40B4-BE49-F238E27FC236}">
                <a16:creationId xmlns:a16="http://schemas.microsoft.com/office/drawing/2014/main" id="{6243C064-ACF2-8D4F-B176-7C4E0E7BBCEA}"/>
              </a:ext>
            </a:extLst>
          </p:cNvPr>
          <p:cNvPicPr>
            <a:picLocks noChangeAspect="1"/>
          </p:cNvPicPr>
          <p:nvPr/>
        </p:nvPicPr>
        <p:blipFill>
          <a:blip r:embed="rId3"/>
          <a:stretch>
            <a:fillRect/>
          </a:stretch>
        </p:blipFill>
        <p:spPr>
          <a:xfrm>
            <a:off x="6560456" y="1896925"/>
            <a:ext cx="5090172" cy="3582217"/>
          </a:xfrm>
          <a:prstGeom prst="rect">
            <a:avLst/>
          </a:prstGeom>
        </p:spPr>
      </p:pic>
      <p:cxnSp>
        <p:nvCxnSpPr>
          <p:cNvPr id="14" name="Straight Connector 13">
            <a:extLst>
              <a:ext uri="{FF2B5EF4-FFF2-40B4-BE49-F238E27FC236}">
                <a16:creationId xmlns:a16="http://schemas.microsoft.com/office/drawing/2014/main" id="{A796A264-E50D-0441-9B13-1DEBB0CEA891}"/>
              </a:ext>
            </a:extLst>
          </p:cNvPr>
          <p:cNvCxnSpPr>
            <a:cxnSpLocks/>
          </p:cNvCxnSpPr>
          <p:nvPr/>
        </p:nvCxnSpPr>
        <p:spPr>
          <a:xfrm>
            <a:off x="629142" y="1308179"/>
            <a:ext cx="10662972" cy="0"/>
          </a:xfrm>
          <a:prstGeom prst="line">
            <a:avLst/>
          </a:prstGeom>
          <a:ln w="38100">
            <a:solidFill>
              <a:schemeClr val="bg1">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61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C9922BC6-1FC8-E142-8DA8-63214B27D446}"/>
              </a:ext>
            </a:extLst>
          </p:cNvPr>
          <p:cNvSpPr/>
          <p:nvPr/>
        </p:nvSpPr>
        <p:spPr>
          <a:xfrm>
            <a:off x="361430" y="1285461"/>
            <a:ext cx="5676513" cy="3474898"/>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50000"/>
              </a:lnSpc>
            </a:pPr>
            <a:r>
              <a:rPr lang="en-US" b="1" dirty="0">
                <a:solidFill>
                  <a:schemeClr val="accent3"/>
                </a:solidFill>
                <a:cs typeface="Poppins Light" panose="02000000000000000000" pitchFamily="2" charset="77"/>
              </a:rPr>
              <a:t>Finally, a cheat sheet for your unique business.</a:t>
            </a:r>
          </a:p>
          <a:p>
            <a:pPr>
              <a:lnSpc>
                <a:spcPct val="150000"/>
              </a:lnSpc>
            </a:pPr>
            <a:r>
              <a:rPr lang="en-US" sz="1600" dirty="0">
                <a:solidFill>
                  <a:schemeClr val="bg2"/>
                </a:solidFill>
                <a:cs typeface="Poppins Light" panose="02000000000000000000" pitchFamily="2" charset="77"/>
              </a:rPr>
              <a:t>Wouldn’t it be nice to know exactly where to focus your limited time and valuable resources? Good news, it’s possible! Know exactly how your business and employees are performing with dynamic, visual snapshots of real-time metrics. Sales, marketing, and business health KPIs mean smarter decision-making is an easy reality. Work in real estate, finance, manufacturing, or other specialized industries? No problem. Really drill-down and fine-tune your strategies with insights specific to your unique industry. </a:t>
            </a:r>
          </a:p>
        </p:txBody>
      </p:sp>
      <p:sp>
        <p:nvSpPr>
          <p:cNvPr id="4" name="Title 3">
            <a:extLst>
              <a:ext uri="{FF2B5EF4-FFF2-40B4-BE49-F238E27FC236}">
                <a16:creationId xmlns:a16="http://schemas.microsoft.com/office/drawing/2014/main" id="{178E645E-F2FE-F942-AC3A-470962E3249A}"/>
              </a:ext>
            </a:extLst>
          </p:cNvPr>
          <p:cNvSpPr>
            <a:spLocks noGrp="1"/>
          </p:cNvSpPr>
          <p:nvPr>
            <p:ph type="title"/>
          </p:nvPr>
        </p:nvSpPr>
        <p:spPr/>
        <p:txBody>
          <a:bodyPr/>
          <a:lstStyle/>
          <a:p>
            <a:r>
              <a:rPr lang="en-US" dirty="0">
                <a:latin typeface="+mn-lt"/>
              </a:rPr>
              <a:t>Focus where it counts. </a:t>
            </a:r>
          </a:p>
        </p:txBody>
      </p:sp>
      <p:pic>
        <p:nvPicPr>
          <p:cNvPr id="3" name="Picture 2">
            <a:extLst>
              <a:ext uri="{FF2B5EF4-FFF2-40B4-BE49-F238E27FC236}">
                <a16:creationId xmlns:a16="http://schemas.microsoft.com/office/drawing/2014/main" id="{F29AE9D8-6CC2-BA4D-9B92-210D3A786B19}"/>
              </a:ext>
            </a:extLst>
          </p:cNvPr>
          <p:cNvPicPr>
            <a:picLocks noChangeAspect="1"/>
          </p:cNvPicPr>
          <p:nvPr/>
        </p:nvPicPr>
        <p:blipFill>
          <a:blip r:embed="rId3"/>
          <a:stretch>
            <a:fillRect/>
          </a:stretch>
        </p:blipFill>
        <p:spPr>
          <a:xfrm>
            <a:off x="5808448" y="1686899"/>
            <a:ext cx="5977152" cy="3726929"/>
          </a:xfrm>
          <a:prstGeom prst="rect">
            <a:avLst/>
          </a:prstGeom>
        </p:spPr>
      </p:pic>
      <p:cxnSp>
        <p:nvCxnSpPr>
          <p:cNvPr id="14" name="Straight Connector 13">
            <a:extLst>
              <a:ext uri="{FF2B5EF4-FFF2-40B4-BE49-F238E27FC236}">
                <a16:creationId xmlns:a16="http://schemas.microsoft.com/office/drawing/2014/main" id="{7108AD53-17A9-7848-B3D6-E218D6005711}"/>
              </a:ext>
            </a:extLst>
          </p:cNvPr>
          <p:cNvCxnSpPr>
            <a:cxnSpLocks/>
          </p:cNvCxnSpPr>
          <p:nvPr/>
        </p:nvCxnSpPr>
        <p:spPr>
          <a:xfrm>
            <a:off x="629142" y="1308179"/>
            <a:ext cx="10662972" cy="0"/>
          </a:xfrm>
          <a:prstGeom prst="line">
            <a:avLst/>
          </a:prstGeom>
          <a:ln w="38100">
            <a:solidFill>
              <a:schemeClr val="bg1">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12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C9922BC6-1FC8-E142-8DA8-63214B27D446}"/>
              </a:ext>
            </a:extLst>
          </p:cNvPr>
          <p:cNvSpPr/>
          <p:nvPr/>
        </p:nvSpPr>
        <p:spPr>
          <a:xfrm>
            <a:off x="361431" y="1285461"/>
            <a:ext cx="5952283" cy="3474898"/>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50000"/>
              </a:lnSpc>
            </a:pPr>
            <a:r>
              <a:rPr lang="en-US" b="1" dirty="0">
                <a:solidFill>
                  <a:schemeClr val="accent3"/>
                </a:solidFill>
                <a:cs typeface="Poppins Light" panose="02000000000000000000" pitchFamily="2" charset="77"/>
              </a:rPr>
              <a:t>A place for everything and everything in its place.</a:t>
            </a:r>
            <a:endParaRPr lang="en-US" sz="1200" b="1" dirty="0">
              <a:solidFill>
                <a:schemeClr val="bg2"/>
              </a:solidFill>
              <a:cs typeface="Poppins Light" panose="02000000000000000000" pitchFamily="2" charset="77"/>
            </a:endParaRPr>
          </a:p>
          <a:p>
            <a:pPr>
              <a:lnSpc>
                <a:spcPct val="150000"/>
              </a:lnSpc>
            </a:pPr>
            <a:r>
              <a:rPr lang="en-US" sz="1600" dirty="0">
                <a:solidFill>
                  <a:schemeClr val="bg2"/>
                </a:solidFill>
                <a:cs typeface="Poppins Light" panose="02000000000000000000" pitchFamily="2" charset="77"/>
              </a:rPr>
              <a:t>You used to track emails in one system, sales deals in another…the list goes on. Now you have a place for everything related to your business. Your customer details, emails, notes about your accounts, attachments, campaign results, and even industry-specific </a:t>
            </a:r>
            <a:r>
              <a:rPr lang="en-US" sz="1600" dirty="0" smtClean="0">
                <a:solidFill>
                  <a:schemeClr val="bg2"/>
                </a:solidFill>
                <a:cs typeface="Poppins Light" panose="02000000000000000000" pitchFamily="2" charset="77"/>
              </a:rPr>
              <a:t>data </a:t>
            </a:r>
            <a:r>
              <a:rPr lang="en-US" sz="1600" dirty="0">
                <a:solidFill>
                  <a:schemeClr val="bg2"/>
                </a:solidFill>
                <a:cs typeface="Poppins Light" panose="02000000000000000000" pitchFamily="2" charset="77"/>
              </a:rPr>
              <a:t>are all organized and easily searchable. Need the details from the office, on the road, or even when you’re disconnected? You’re covered. Want to work seamlessly with business apps like Outlook®, Slack™, and QuickBooks® Online? You guessed it, you’re covered there too. </a:t>
            </a:r>
          </a:p>
        </p:txBody>
      </p:sp>
      <p:sp>
        <p:nvSpPr>
          <p:cNvPr id="4" name="Title 3">
            <a:extLst>
              <a:ext uri="{FF2B5EF4-FFF2-40B4-BE49-F238E27FC236}">
                <a16:creationId xmlns:a16="http://schemas.microsoft.com/office/drawing/2014/main" id="{178E645E-F2FE-F942-AC3A-470962E3249A}"/>
              </a:ext>
            </a:extLst>
          </p:cNvPr>
          <p:cNvSpPr>
            <a:spLocks noGrp="1"/>
          </p:cNvSpPr>
          <p:nvPr>
            <p:ph type="title"/>
          </p:nvPr>
        </p:nvSpPr>
        <p:spPr/>
        <p:txBody>
          <a:bodyPr/>
          <a:lstStyle/>
          <a:p>
            <a:r>
              <a:rPr lang="en-US" dirty="0">
                <a:latin typeface="+mn-lt"/>
              </a:rPr>
              <a:t>Get organized—and get busy.</a:t>
            </a:r>
          </a:p>
        </p:txBody>
      </p:sp>
      <p:cxnSp>
        <p:nvCxnSpPr>
          <p:cNvPr id="14" name="Straight Connector 13">
            <a:extLst>
              <a:ext uri="{FF2B5EF4-FFF2-40B4-BE49-F238E27FC236}">
                <a16:creationId xmlns:a16="http://schemas.microsoft.com/office/drawing/2014/main" id="{85F38C8F-4865-AE41-AF9C-C67A653103C0}"/>
              </a:ext>
            </a:extLst>
          </p:cNvPr>
          <p:cNvCxnSpPr>
            <a:cxnSpLocks/>
          </p:cNvCxnSpPr>
          <p:nvPr/>
        </p:nvCxnSpPr>
        <p:spPr>
          <a:xfrm>
            <a:off x="629142" y="1308179"/>
            <a:ext cx="10662972" cy="0"/>
          </a:xfrm>
          <a:prstGeom prst="line">
            <a:avLst/>
          </a:prstGeom>
          <a:ln w="38100">
            <a:solidFill>
              <a:schemeClr val="bg1">
                <a:lumMod val="20000"/>
                <a:lumOff val="80000"/>
              </a:schemeClr>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860" y="1514406"/>
            <a:ext cx="4405511" cy="4387723"/>
          </a:xfrm>
          <a:prstGeom prst="rect">
            <a:avLst/>
          </a:prstGeom>
        </p:spPr>
      </p:pic>
    </p:spTree>
    <p:extLst>
      <p:ext uri="{BB962C8B-B14F-4D97-AF65-F5344CB8AC3E}">
        <p14:creationId xmlns:p14="http://schemas.microsoft.com/office/powerpoint/2010/main" val="77489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3B8B03-C34B-D74D-959A-37D6BA9BBFFA}"/>
              </a:ext>
            </a:extLst>
          </p:cNvPr>
          <p:cNvSpPr>
            <a:spLocks noGrp="1"/>
          </p:cNvSpPr>
          <p:nvPr>
            <p:ph type="title"/>
          </p:nvPr>
        </p:nvSpPr>
        <p:spPr/>
        <p:txBody>
          <a:bodyPr/>
          <a:lstStyle/>
          <a:p>
            <a:r>
              <a:rPr lang="en-US" dirty="0"/>
              <a:t>What are my options?</a:t>
            </a:r>
          </a:p>
        </p:txBody>
      </p:sp>
    </p:spTree>
    <p:extLst>
      <p:ext uri="{BB962C8B-B14F-4D97-AF65-F5344CB8AC3E}">
        <p14:creationId xmlns:p14="http://schemas.microsoft.com/office/powerpoint/2010/main" val="313595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002EEA-805F-C34C-ABE6-6000A515B955}"/>
              </a:ext>
            </a:extLst>
          </p:cNvPr>
          <p:cNvSpPr/>
          <p:nvPr/>
        </p:nvSpPr>
        <p:spPr>
          <a:xfrm>
            <a:off x="0" y="0"/>
            <a:ext cx="12192000" cy="6858000"/>
          </a:xfrm>
          <a:prstGeom prst="rect">
            <a:avLst/>
          </a:prstGeom>
          <a:solidFill>
            <a:schemeClr val="tx1">
              <a:lumMod val="95000"/>
            </a:schemeClr>
          </a:solidFill>
          <a:ln>
            <a:solidFill>
              <a:schemeClr val="tx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BB55BD-FA6D-5F40-9795-B815F27B4458}"/>
              </a:ext>
            </a:extLst>
          </p:cNvPr>
          <p:cNvSpPr>
            <a:spLocks noGrp="1"/>
          </p:cNvSpPr>
          <p:nvPr>
            <p:ph type="title"/>
          </p:nvPr>
        </p:nvSpPr>
        <p:spPr>
          <a:xfrm>
            <a:off x="629142" y="304801"/>
            <a:ext cx="10954512" cy="726518"/>
          </a:xfrm>
        </p:spPr>
        <p:txBody>
          <a:bodyPr/>
          <a:lstStyle/>
          <a:p>
            <a:pPr algn="ctr"/>
            <a:r>
              <a:rPr lang="en-US" dirty="0"/>
              <a:t>Big results. Small investment.</a:t>
            </a:r>
          </a:p>
        </p:txBody>
      </p:sp>
      <p:sp>
        <p:nvSpPr>
          <p:cNvPr id="3" name="Text Placeholder 2">
            <a:extLst>
              <a:ext uri="{FF2B5EF4-FFF2-40B4-BE49-F238E27FC236}">
                <a16:creationId xmlns:a16="http://schemas.microsoft.com/office/drawing/2014/main" id="{92F5BBC0-7D5C-294D-B9F1-CF14EB2C66B9}"/>
              </a:ext>
            </a:extLst>
          </p:cNvPr>
          <p:cNvSpPr>
            <a:spLocks noGrp="1"/>
          </p:cNvSpPr>
          <p:nvPr>
            <p:ph type="body" sz="quarter" idx="10"/>
          </p:nvPr>
        </p:nvSpPr>
        <p:spPr>
          <a:xfrm>
            <a:off x="681116" y="1036137"/>
            <a:ext cx="10902538" cy="1695094"/>
          </a:xfrm>
        </p:spPr>
        <p:txBody>
          <a:bodyPr>
            <a:normAutofit/>
          </a:bodyPr>
          <a:lstStyle/>
          <a:p>
            <a:pPr marL="0" indent="0" algn="ctr">
              <a:lnSpc>
                <a:spcPct val="150000"/>
              </a:lnSpc>
              <a:spcBef>
                <a:spcPts val="0"/>
              </a:spcBef>
              <a:buNone/>
            </a:pPr>
            <a:r>
              <a:rPr lang="en-US" dirty="0">
                <a:solidFill>
                  <a:schemeClr val="accent3"/>
                </a:solidFill>
              </a:rPr>
              <a:t>Choose from a range of affordable options that fit the needs of </a:t>
            </a:r>
          </a:p>
          <a:p>
            <a:pPr marL="0" indent="0" algn="ctr">
              <a:lnSpc>
                <a:spcPct val="150000"/>
              </a:lnSpc>
              <a:spcBef>
                <a:spcPts val="0"/>
              </a:spcBef>
              <a:buNone/>
            </a:pPr>
            <a:r>
              <a:rPr lang="en-US" dirty="0">
                <a:solidFill>
                  <a:schemeClr val="accent3"/>
                </a:solidFill>
              </a:rPr>
              <a:t>your business, no matter where you are on your journey. </a:t>
            </a:r>
          </a:p>
          <a:p>
            <a:pPr marL="0" indent="0" algn="ctr">
              <a:lnSpc>
                <a:spcPct val="150000"/>
              </a:lnSpc>
              <a:spcBef>
                <a:spcPts val="0"/>
              </a:spcBef>
              <a:buNone/>
            </a:pPr>
            <a:endParaRPr lang="en-US" sz="2800" dirty="0"/>
          </a:p>
        </p:txBody>
      </p:sp>
      <p:sp>
        <p:nvSpPr>
          <p:cNvPr id="12" name="TextBox 11">
            <a:extLst>
              <a:ext uri="{FF2B5EF4-FFF2-40B4-BE49-F238E27FC236}">
                <a16:creationId xmlns:a16="http://schemas.microsoft.com/office/drawing/2014/main" id="{F321AAA6-2386-FE48-B414-01C296CCEBDE}"/>
              </a:ext>
            </a:extLst>
          </p:cNvPr>
          <p:cNvSpPr txBox="1"/>
          <p:nvPr/>
        </p:nvSpPr>
        <p:spPr>
          <a:xfrm>
            <a:off x="5038648" y="7636042"/>
            <a:ext cx="0" cy="0"/>
          </a:xfrm>
          <a:prstGeom prst="rect">
            <a:avLst/>
          </a:prstGeom>
        </p:spPr>
        <p:txBody>
          <a:bodyPr vert="horz" wrap="none" lIns="91440" tIns="45720" rIns="91440" bIns="45720" rtlCol="0" anchor="t">
            <a:normAutofit fontScale="25000" lnSpcReduction="20000"/>
          </a:bodyPr>
          <a:lstStyle/>
          <a:p>
            <a:endParaRPr lang="en-US" dirty="0">
              <a:solidFill>
                <a:srgbClr val="535353"/>
              </a:solidFill>
            </a:endParaRPr>
          </a:p>
        </p:txBody>
      </p:sp>
      <p:pic>
        <p:nvPicPr>
          <p:cNvPr id="4" name="Picture 3"/>
          <p:cNvPicPr>
            <a:picLocks noChangeAspect="1"/>
          </p:cNvPicPr>
          <p:nvPr/>
        </p:nvPicPr>
        <p:blipFill>
          <a:blip r:embed="rId3"/>
          <a:stretch>
            <a:fillRect/>
          </a:stretch>
        </p:blipFill>
        <p:spPr>
          <a:xfrm>
            <a:off x="2152332" y="2372008"/>
            <a:ext cx="7912034" cy="40516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0941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3B8B03-C34B-D74D-959A-37D6BA9BBFFA}"/>
              </a:ext>
            </a:extLst>
          </p:cNvPr>
          <p:cNvSpPr>
            <a:spLocks noGrp="1"/>
          </p:cNvSpPr>
          <p:nvPr>
            <p:ph type="title"/>
          </p:nvPr>
        </p:nvSpPr>
        <p:spPr/>
        <p:txBody>
          <a:bodyPr/>
          <a:lstStyle/>
          <a:p>
            <a:r>
              <a:rPr lang="en-US" dirty="0"/>
              <a:t>What’s new in Act!?</a:t>
            </a:r>
          </a:p>
        </p:txBody>
      </p:sp>
    </p:spTree>
    <p:extLst>
      <p:ext uri="{BB962C8B-B14F-4D97-AF65-F5344CB8AC3E}">
        <p14:creationId xmlns:p14="http://schemas.microsoft.com/office/powerpoint/2010/main" val="1577496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3D189B-4F6E-5047-9B0E-DD433405818F}"/>
              </a:ext>
            </a:extLst>
          </p:cNvPr>
          <p:cNvSpPr>
            <a:spLocks noGrp="1"/>
          </p:cNvSpPr>
          <p:nvPr>
            <p:ph type="title"/>
          </p:nvPr>
        </p:nvSpPr>
        <p:spPr/>
        <p:txBody>
          <a:bodyPr/>
          <a:lstStyle/>
          <a:p>
            <a:r>
              <a:rPr lang="en-US" dirty="0" smtClean="0">
                <a:latin typeface="+mj-lt"/>
                <a:cs typeface="Poppins" panose="00000500000000000000" pitchFamily="50" charset="0"/>
              </a:rPr>
              <a:t>Recent Innovations</a:t>
            </a:r>
            <a:endParaRPr lang="en-US" dirty="0">
              <a:latin typeface="+mj-lt"/>
              <a:cs typeface="Poppins" panose="00000500000000000000" pitchFamily="50" charset="0"/>
            </a:endParaRPr>
          </a:p>
        </p:txBody>
      </p:sp>
      <p:sp>
        <p:nvSpPr>
          <p:cNvPr id="6" name="Text Placeholder 2">
            <a:extLst>
              <a:ext uri="{FF2B5EF4-FFF2-40B4-BE49-F238E27FC236}">
                <a16:creationId xmlns:a16="http://schemas.microsoft.com/office/drawing/2014/main" id="{873E99B3-A101-F64C-BA3D-2B4503DF922F}"/>
              </a:ext>
            </a:extLst>
          </p:cNvPr>
          <p:cNvSpPr>
            <a:spLocks noGrp="1"/>
          </p:cNvSpPr>
          <p:nvPr>
            <p:ph type="body" sz="quarter" idx="10"/>
          </p:nvPr>
        </p:nvSpPr>
        <p:spPr>
          <a:xfrm>
            <a:off x="398557" y="1324782"/>
            <a:ext cx="4915827" cy="4498975"/>
          </a:xfrm>
        </p:spPr>
        <p:txBody>
          <a:bodyPr>
            <a:noAutofit/>
          </a:bodyPr>
          <a:lstStyle/>
          <a:p>
            <a:pPr marL="0" indent="0" defTabSz="914400">
              <a:lnSpc>
                <a:spcPct val="150000"/>
              </a:lnSpc>
              <a:buNone/>
              <a:defRPr/>
            </a:pPr>
            <a:r>
              <a:rPr lang="en-US" sz="2200" kern="0" dirty="0" smtClean="0">
                <a:latin typeface="+mj-lt"/>
                <a:cs typeface="Poppins" panose="00000500000000000000" pitchFamily="50" charset="0"/>
              </a:rPr>
              <a:t>If you’re not on the latest version of Act!, you’re missing out on game-changing innovations and enhancements. </a:t>
            </a:r>
          </a:p>
          <a:p>
            <a:pPr marL="0" indent="0">
              <a:lnSpc>
                <a:spcPct val="150000"/>
              </a:lnSpc>
              <a:buNone/>
            </a:pPr>
            <a:endParaRPr lang="en-US" sz="1050" kern="0" dirty="0" smtClean="0">
              <a:latin typeface="+mj-lt"/>
              <a:cs typeface="Poppins" panose="00000500000000000000" pitchFamily="50" charset="0"/>
            </a:endParaRPr>
          </a:p>
          <a:p>
            <a:pPr marL="0" indent="0">
              <a:lnSpc>
                <a:spcPct val="150000"/>
              </a:lnSpc>
              <a:buNone/>
            </a:pPr>
            <a:r>
              <a:rPr lang="en-US" sz="2200" kern="0" dirty="0" smtClean="0">
                <a:latin typeface="+mj-lt"/>
                <a:cs typeface="Poppins" panose="00000500000000000000" pitchFamily="50" charset="0"/>
              </a:rPr>
              <a:t>Check out what’s new since your version of Act!...</a:t>
            </a:r>
          </a:p>
          <a:p>
            <a:pPr marL="0" indent="0">
              <a:lnSpc>
                <a:spcPct val="150000"/>
              </a:lnSpc>
              <a:buNone/>
            </a:pPr>
            <a:r>
              <a:rPr lang="en-US" sz="2200" u="sng" dirty="0" smtClean="0">
                <a:solidFill>
                  <a:schemeClr val="accent3"/>
                </a:solidFill>
                <a:latin typeface="+mj-lt"/>
                <a:cs typeface="Poppins" panose="00000500000000000000" pitchFamily="50" charset="0"/>
              </a:rPr>
              <a:t>www.act.com/whatsnew</a:t>
            </a:r>
            <a:endParaRPr lang="en-US" sz="2200" u="sng" kern="0" dirty="0">
              <a:solidFill>
                <a:schemeClr val="accent3"/>
              </a:solidFill>
              <a:latin typeface="+mj-lt"/>
              <a:cs typeface="Poppins" panose="00000500000000000000" pitchFamily="50"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478" y="425514"/>
            <a:ext cx="5483936" cy="5744422"/>
          </a:xfrm>
          <a:prstGeom prst="rect">
            <a:avLst/>
          </a:prstGeom>
        </p:spPr>
      </p:pic>
    </p:spTree>
    <p:extLst>
      <p:ext uri="{BB962C8B-B14F-4D97-AF65-F5344CB8AC3E}">
        <p14:creationId xmlns:p14="http://schemas.microsoft.com/office/powerpoint/2010/main" val="151227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3B8B03-C34B-D74D-959A-37D6BA9BBFFA}"/>
              </a:ext>
            </a:extLst>
          </p:cNvPr>
          <p:cNvSpPr>
            <a:spLocks noGrp="1"/>
          </p:cNvSpPr>
          <p:nvPr>
            <p:ph type="title"/>
          </p:nvPr>
        </p:nvSpPr>
        <p:spPr>
          <a:xfrm>
            <a:off x="2873828" y="1030515"/>
            <a:ext cx="8055428" cy="4281714"/>
          </a:xfrm>
        </p:spPr>
        <p:txBody>
          <a:bodyPr anchor="t">
            <a:normAutofit fontScale="90000"/>
          </a:bodyPr>
          <a:lstStyle/>
          <a:p>
            <a:pPr algn="l">
              <a:lnSpc>
                <a:spcPct val="150000"/>
              </a:lnSpc>
              <a:spcBef>
                <a:spcPts val="0"/>
              </a:spcBef>
            </a:pPr>
            <a:r>
              <a:rPr lang="en-US" dirty="0"/>
              <a:t/>
            </a:r>
            <a:br>
              <a:rPr lang="en-US" dirty="0"/>
            </a:br>
            <a:r>
              <a:rPr lang="en-US" sz="2000" dirty="0"/>
              <a:t/>
            </a:r>
            <a:br>
              <a:rPr lang="en-US" sz="2000" dirty="0"/>
            </a:br>
            <a:r>
              <a:rPr lang="en-US" dirty="0">
                <a:sym typeface="Wingdings" pitchFamily="2" charset="2"/>
              </a:rPr>
              <a:t>  C</a:t>
            </a:r>
            <a:r>
              <a:rPr lang="en-US" dirty="0"/>
              <a:t>all 866-873-2006 </a:t>
            </a:r>
            <a:br>
              <a:rPr lang="en-US" dirty="0"/>
            </a:br>
            <a:r>
              <a:rPr lang="en-US" dirty="0">
                <a:sym typeface="Wingdings" pitchFamily="2" charset="2"/>
              </a:rPr>
              <a:t>  </a:t>
            </a:r>
            <a:r>
              <a:rPr lang="en-US" dirty="0"/>
              <a:t>Visit www.act.com</a:t>
            </a:r>
            <a:br>
              <a:rPr lang="en-US" dirty="0"/>
            </a:br>
            <a:r>
              <a:rPr lang="en-US" dirty="0">
                <a:sym typeface="Wingdings" pitchFamily="2" charset="2"/>
              </a:rPr>
              <a:t>  </a:t>
            </a:r>
            <a:r>
              <a:rPr lang="en-US" dirty="0"/>
              <a:t>Contact your </a:t>
            </a:r>
            <a:r>
              <a:rPr lang="en-US" dirty="0" smtClean="0"/>
              <a:t>Act! Certified Consultant</a:t>
            </a:r>
            <a:r>
              <a:rPr lang="en-US" dirty="0"/>
              <a:t/>
            </a:r>
            <a:br>
              <a:rPr lang="en-US" dirty="0"/>
            </a:br>
            <a:r>
              <a:rPr lang="en-US" dirty="0"/>
              <a:t/>
            </a:r>
            <a:br>
              <a:rPr lang="en-US" dirty="0"/>
            </a:br>
            <a:r>
              <a:rPr lang="en-US" dirty="0"/>
              <a:t/>
            </a:r>
            <a:br>
              <a:rPr lang="en-US" dirty="0"/>
            </a:br>
            <a:endParaRPr lang="en-US" dirty="0"/>
          </a:p>
        </p:txBody>
      </p:sp>
      <p:cxnSp>
        <p:nvCxnSpPr>
          <p:cNvPr id="8" name="Straight Connector 7">
            <a:extLst>
              <a:ext uri="{FF2B5EF4-FFF2-40B4-BE49-F238E27FC236}">
                <a16:creationId xmlns:a16="http://schemas.microsoft.com/office/drawing/2014/main" id="{2418B859-277E-9649-928C-4E5750894ED6}"/>
              </a:ext>
            </a:extLst>
          </p:cNvPr>
          <p:cNvCxnSpPr>
            <a:cxnSpLocks/>
          </p:cNvCxnSpPr>
          <p:nvPr/>
        </p:nvCxnSpPr>
        <p:spPr>
          <a:xfrm>
            <a:off x="2583541" y="2583543"/>
            <a:ext cx="0" cy="1611086"/>
          </a:xfrm>
          <a:prstGeom prst="line">
            <a:avLst/>
          </a:prstGeom>
          <a:ln w="28575">
            <a:solidFill>
              <a:schemeClr val="bg1">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623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entagon 40">
            <a:extLst>
              <a:ext uri="{FF2B5EF4-FFF2-40B4-BE49-F238E27FC236}">
                <a16:creationId xmlns:a16="http://schemas.microsoft.com/office/drawing/2014/main" id="{9D250EA7-D66A-EB41-BE85-44EEFC610148}"/>
              </a:ext>
            </a:extLst>
          </p:cNvPr>
          <p:cNvSpPr/>
          <p:nvPr/>
        </p:nvSpPr>
        <p:spPr>
          <a:xfrm>
            <a:off x="1955612" y="2234112"/>
            <a:ext cx="8712390" cy="816725"/>
          </a:xfrm>
          <a:prstGeom prst="homePlate">
            <a:avLst/>
          </a:prstGeom>
          <a:solidFill>
            <a:schemeClr val="tx1">
              <a:lumMod val="95000"/>
            </a:schemeClr>
          </a:solidFill>
          <a:ln>
            <a:solidFill>
              <a:schemeClr val="bg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accent3"/>
                </a:solidFill>
              </a:rPr>
              <a:t>  Why Choose</a:t>
            </a:r>
            <a:endParaRPr lang="en-US" sz="2800" b="1" dirty="0"/>
          </a:p>
        </p:txBody>
      </p:sp>
      <p:sp>
        <p:nvSpPr>
          <p:cNvPr id="42" name="Pentagon 41">
            <a:extLst>
              <a:ext uri="{FF2B5EF4-FFF2-40B4-BE49-F238E27FC236}">
                <a16:creationId xmlns:a16="http://schemas.microsoft.com/office/drawing/2014/main" id="{13D6487D-A5B4-594A-BA0F-DB4850D44F56}"/>
              </a:ext>
            </a:extLst>
          </p:cNvPr>
          <p:cNvSpPr/>
          <p:nvPr/>
        </p:nvSpPr>
        <p:spPr>
          <a:xfrm>
            <a:off x="1955611" y="3177540"/>
            <a:ext cx="8712390" cy="816725"/>
          </a:xfrm>
          <a:prstGeom prst="homePlate">
            <a:avLst/>
          </a:prstGeom>
          <a:solidFill>
            <a:schemeClr val="tx1">
              <a:lumMod val="95000"/>
            </a:schemeClr>
          </a:solidFill>
          <a:ln>
            <a:solidFill>
              <a:schemeClr val="bg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accent3"/>
                </a:solidFill>
              </a:rPr>
              <a:t>  Benefits to Your Business</a:t>
            </a:r>
          </a:p>
        </p:txBody>
      </p:sp>
      <p:sp>
        <p:nvSpPr>
          <p:cNvPr id="43" name="Pentagon 42">
            <a:extLst>
              <a:ext uri="{FF2B5EF4-FFF2-40B4-BE49-F238E27FC236}">
                <a16:creationId xmlns:a16="http://schemas.microsoft.com/office/drawing/2014/main" id="{868B94A0-F185-2E4D-99A7-EE127695961C}"/>
              </a:ext>
            </a:extLst>
          </p:cNvPr>
          <p:cNvSpPr/>
          <p:nvPr/>
        </p:nvSpPr>
        <p:spPr>
          <a:xfrm>
            <a:off x="1955610" y="4115019"/>
            <a:ext cx="8712390" cy="816725"/>
          </a:xfrm>
          <a:prstGeom prst="homePlate">
            <a:avLst/>
          </a:prstGeom>
          <a:solidFill>
            <a:schemeClr val="tx1">
              <a:lumMod val="95000"/>
            </a:schemeClr>
          </a:solidFill>
          <a:ln>
            <a:solidFill>
              <a:schemeClr val="bg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accent3"/>
                </a:solidFill>
              </a:rPr>
              <a:t>  Plans &amp; Pricing </a:t>
            </a:r>
          </a:p>
        </p:txBody>
      </p:sp>
      <p:sp>
        <p:nvSpPr>
          <p:cNvPr id="44" name="Pentagon 43">
            <a:extLst>
              <a:ext uri="{FF2B5EF4-FFF2-40B4-BE49-F238E27FC236}">
                <a16:creationId xmlns:a16="http://schemas.microsoft.com/office/drawing/2014/main" id="{D37D6696-A153-B249-A96C-21379A17DAA5}"/>
              </a:ext>
            </a:extLst>
          </p:cNvPr>
          <p:cNvSpPr/>
          <p:nvPr/>
        </p:nvSpPr>
        <p:spPr>
          <a:xfrm>
            <a:off x="1955610" y="5084527"/>
            <a:ext cx="8712390" cy="816725"/>
          </a:xfrm>
          <a:prstGeom prst="homePlate">
            <a:avLst/>
          </a:prstGeom>
          <a:solidFill>
            <a:schemeClr val="tx1">
              <a:lumMod val="95000"/>
            </a:schemeClr>
          </a:solidFill>
          <a:ln>
            <a:solidFill>
              <a:schemeClr val="bg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accent3"/>
                </a:solidFill>
              </a:rPr>
              <a:t>  What’s New </a:t>
            </a:r>
          </a:p>
        </p:txBody>
      </p:sp>
      <p:sp>
        <p:nvSpPr>
          <p:cNvPr id="40" name="Pentagon 39">
            <a:extLst>
              <a:ext uri="{FF2B5EF4-FFF2-40B4-BE49-F238E27FC236}">
                <a16:creationId xmlns:a16="http://schemas.microsoft.com/office/drawing/2014/main" id="{DE3BD978-DB98-1344-BAA2-D768F8D13B22}"/>
              </a:ext>
            </a:extLst>
          </p:cNvPr>
          <p:cNvSpPr/>
          <p:nvPr/>
        </p:nvSpPr>
        <p:spPr>
          <a:xfrm>
            <a:off x="1941098" y="1290684"/>
            <a:ext cx="8712390" cy="816725"/>
          </a:xfrm>
          <a:prstGeom prst="homePlate">
            <a:avLst/>
          </a:prstGeom>
          <a:solidFill>
            <a:schemeClr val="tx1">
              <a:lumMod val="95000"/>
            </a:schemeClr>
          </a:solidFill>
          <a:ln>
            <a:solidFill>
              <a:schemeClr val="bg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accent3"/>
                </a:solidFill>
              </a:rPr>
              <a:t>  Act! Overview</a:t>
            </a:r>
          </a:p>
        </p:txBody>
      </p:sp>
      <p:grpSp>
        <p:nvGrpSpPr>
          <p:cNvPr id="4" name="Group 3">
            <a:extLst>
              <a:ext uri="{FF2B5EF4-FFF2-40B4-BE49-F238E27FC236}">
                <a16:creationId xmlns:a16="http://schemas.microsoft.com/office/drawing/2014/main" id="{239105A0-D87B-6548-B975-BB5537C6FB3C}"/>
              </a:ext>
            </a:extLst>
          </p:cNvPr>
          <p:cNvGrpSpPr/>
          <p:nvPr/>
        </p:nvGrpSpPr>
        <p:grpSpPr>
          <a:xfrm>
            <a:off x="941690" y="1296385"/>
            <a:ext cx="795719" cy="745958"/>
            <a:chOff x="1685134" y="1031318"/>
            <a:chExt cx="795719" cy="745958"/>
          </a:xfrm>
        </p:grpSpPr>
        <p:sp>
          <p:nvSpPr>
            <p:cNvPr id="5" name="Oval 4">
              <a:extLst>
                <a:ext uri="{FF2B5EF4-FFF2-40B4-BE49-F238E27FC236}">
                  <a16:creationId xmlns:a16="http://schemas.microsoft.com/office/drawing/2014/main" id="{3F02CE82-8993-E646-A0FA-243927E293ED}"/>
                </a:ext>
              </a:extLst>
            </p:cNvPr>
            <p:cNvSpPr>
              <a:spLocks noChangeAspect="1"/>
            </p:cNvSpPr>
            <p:nvPr/>
          </p:nvSpPr>
          <p:spPr>
            <a:xfrm>
              <a:off x="1685134" y="1207781"/>
              <a:ext cx="457200" cy="457200"/>
            </a:xfrm>
            <a:prstGeom prst="ellipse">
              <a:avLst/>
            </a:prstGeom>
            <a:solidFill>
              <a:schemeClr val="bg1">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p>
          </p:txBody>
        </p:sp>
        <p:sp>
          <p:nvSpPr>
            <p:cNvPr id="6" name="Oval 5">
              <a:extLst>
                <a:ext uri="{FF2B5EF4-FFF2-40B4-BE49-F238E27FC236}">
                  <a16:creationId xmlns:a16="http://schemas.microsoft.com/office/drawing/2014/main" id="{A9B98F34-7AAA-6042-9523-3C0104B60B8A}"/>
                </a:ext>
              </a:extLst>
            </p:cNvPr>
            <p:cNvSpPr>
              <a:spLocks noChangeAspect="1"/>
            </p:cNvSpPr>
            <p:nvPr/>
          </p:nvSpPr>
          <p:spPr>
            <a:xfrm>
              <a:off x="1819116" y="1031318"/>
              <a:ext cx="457200" cy="457200"/>
            </a:xfrm>
            <a:prstGeom prst="ellipse">
              <a:avLst/>
            </a:prstGeom>
            <a:solidFill>
              <a:srgbClr val="E9E9E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a:p>
          </p:txBody>
        </p:sp>
        <p:sp>
          <p:nvSpPr>
            <p:cNvPr id="7" name="Oval 6">
              <a:extLst>
                <a:ext uri="{FF2B5EF4-FFF2-40B4-BE49-F238E27FC236}">
                  <a16:creationId xmlns:a16="http://schemas.microsoft.com/office/drawing/2014/main" id="{10C7DDE9-E639-7C45-8248-AF0D771BE481}"/>
                </a:ext>
              </a:extLst>
            </p:cNvPr>
            <p:cNvSpPr/>
            <p:nvPr/>
          </p:nvSpPr>
          <p:spPr>
            <a:xfrm>
              <a:off x="1903337" y="1199760"/>
              <a:ext cx="577516" cy="577516"/>
            </a:xfrm>
            <a:prstGeom prst="ellipse">
              <a:avLst/>
            </a:prstGeom>
            <a:solidFill>
              <a:schemeClr val="accent3">
                <a:alpha val="9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1</a:t>
              </a:r>
            </a:p>
          </p:txBody>
        </p:sp>
      </p:grpSp>
      <p:grpSp>
        <p:nvGrpSpPr>
          <p:cNvPr id="24" name="Group 23">
            <a:extLst>
              <a:ext uri="{FF2B5EF4-FFF2-40B4-BE49-F238E27FC236}">
                <a16:creationId xmlns:a16="http://schemas.microsoft.com/office/drawing/2014/main" id="{3368FF05-7E4E-3045-8737-05E710042249}"/>
              </a:ext>
            </a:extLst>
          </p:cNvPr>
          <p:cNvGrpSpPr/>
          <p:nvPr/>
        </p:nvGrpSpPr>
        <p:grpSpPr>
          <a:xfrm>
            <a:off x="941690" y="2238008"/>
            <a:ext cx="795719" cy="745958"/>
            <a:chOff x="1685134" y="1031318"/>
            <a:chExt cx="795719" cy="745958"/>
          </a:xfrm>
        </p:grpSpPr>
        <p:sp>
          <p:nvSpPr>
            <p:cNvPr id="25" name="Oval 24">
              <a:extLst>
                <a:ext uri="{FF2B5EF4-FFF2-40B4-BE49-F238E27FC236}">
                  <a16:creationId xmlns:a16="http://schemas.microsoft.com/office/drawing/2014/main" id="{E63CE836-922F-354E-B3A4-E827484DDEC6}"/>
                </a:ext>
              </a:extLst>
            </p:cNvPr>
            <p:cNvSpPr>
              <a:spLocks noChangeAspect="1"/>
            </p:cNvSpPr>
            <p:nvPr/>
          </p:nvSpPr>
          <p:spPr>
            <a:xfrm>
              <a:off x="1685134" y="1207781"/>
              <a:ext cx="457200" cy="457200"/>
            </a:xfrm>
            <a:prstGeom prst="ellipse">
              <a:avLst/>
            </a:prstGeom>
            <a:solidFill>
              <a:schemeClr val="bg1">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p>
          </p:txBody>
        </p:sp>
        <p:sp>
          <p:nvSpPr>
            <p:cNvPr id="26" name="Oval 25">
              <a:extLst>
                <a:ext uri="{FF2B5EF4-FFF2-40B4-BE49-F238E27FC236}">
                  <a16:creationId xmlns:a16="http://schemas.microsoft.com/office/drawing/2014/main" id="{FDC3CAB0-C482-9943-8916-386B20BD4540}"/>
                </a:ext>
              </a:extLst>
            </p:cNvPr>
            <p:cNvSpPr>
              <a:spLocks noChangeAspect="1"/>
            </p:cNvSpPr>
            <p:nvPr/>
          </p:nvSpPr>
          <p:spPr>
            <a:xfrm>
              <a:off x="1819116" y="1031318"/>
              <a:ext cx="457200" cy="457200"/>
            </a:xfrm>
            <a:prstGeom prst="ellipse">
              <a:avLst/>
            </a:prstGeom>
            <a:solidFill>
              <a:srgbClr val="E9E9E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a:p>
          </p:txBody>
        </p:sp>
        <p:sp>
          <p:nvSpPr>
            <p:cNvPr id="27" name="Oval 26">
              <a:extLst>
                <a:ext uri="{FF2B5EF4-FFF2-40B4-BE49-F238E27FC236}">
                  <a16:creationId xmlns:a16="http://schemas.microsoft.com/office/drawing/2014/main" id="{3E923116-996A-0043-9059-340334F76886}"/>
                </a:ext>
              </a:extLst>
            </p:cNvPr>
            <p:cNvSpPr/>
            <p:nvPr/>
          </p:nvSpPr>
          <p:spPr>
            <a:xfrm>
              <a:off x="1903337" y="1199760"/>
              <a:ext cx="577516" cy="577516"/>
            </a:xfrm>
            <a:prstGeom prst="ellipse">
              <a:avLst/>
            </a:prstGeom>
            <a:solidFill>
              <a:schemeClr val="accent3">
                <a:alpha val="9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2</a:t>
              </a:r>
            </a:p>
          </p:txBody>
        </p:sp>
      </p:grpSp>
      <p:grpSp>
        <p:nvGrpSpPr>
          <p:cNvPr id="28" name="Group 27">
            <a:extLst>
              <a:ext uri="{FF2B5EF4-FFF2-40B4-BE49-F238E27FC236}">
                <a16:creationId xmlns:a16="http://schemas.microsoft.com/office/drawing/2014/main" id="{9FF8F0C9-9F23-A04B-9CB3-BFCA425FDDF7}"/>
              </a:ext>
            </a:extLst>
          </p:cNvPr>
          <p:cNvGrpSpPr/>
          <p:nvPr/>
        </p:nvGrpSpPr>
        <p:grpSpPr>
          <a:xfrm>
            <a:off x="941690" y="3184492"/>
            <a:ext cx="795719" cy="745958"/>
            <a:chOff x="1685134" y="1031318"/>
            <a:chExt cx="795719" cy="745958"/>
          </a:xfrm>
        </p:grpSpPr>
        <p:sp>
          <p:nvSpPr>
            <p:cNvPr id="29" name="Oval 28">
              <a:extLst>
                <a:ext uri="{FF2B5EF4-FFF2-40B4-BE49-F238E27FC236}">
                  <a16:creationId xmlns:a16="http://schemas.microsoft.com/office/drawing/2014/main" id="{43D8ECCD-2D44-2246-9B43-9A54F84DD810}"/>
                </a:ext>
              </a:extLst>
            </p:cNvPr>
            <p:cNvSpPr>
              <a:spLocks noChangeAspect="1"/>
            </p:cNvSpPr>
            <p:nvPr/>
          </p:nvSpPr>
          <p:spPr>
            <a:xfrm>
              <a:off x="1685134" y="1207781"/>
              <a:ext cx="457200" cy="457200"/>
            </a:xfrm>
            <a:prstGeom prst="ellipse">
              <a:avLst/>
            </a:prstGeom>
            <a:solidFill>
              <a:schemeClr val="bg1">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p>
          </p:txBody>
        </p:sp>
        <p:sp>
          <p:nvSpPr>
            <p:cNvPr id="30" name="Oval 29">
              <a:extLst>
                <a:ext uri="{FF2B5EF4-FFF2-40B4-BE49-F238E27FC236}">
                  <a16:creationId xmlns:a16="http://schemas.microsoft.com/office/drawing/2014/main" id="{78D74803-8125-104A-8B4A-B9AB937184CE}"/>
                </a:ext>
              </a:extLst>
            </p:cNvPr>
            <p:cNvSpPr>
              <a:spLocks noChangeAspect="1"/>
            </p:cNvSpPr>
            <p:nvPr/>
          </p:nvSpPr>
          <p:spPr>
            <a:xfrm>
              <a:off x="1819116" y="1031318"/>
              <a:ext cx="457200" cy="457200"/>
            </a:xfrm>
            <a:prstGeom prst="ellipse">
              <a:avLst/>
            </a:prstGeom>
            <a:solidFill>
              <a:srgbClr val="E9E9E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a:p>
          </p:txBody>
        </p:sp>
        <p:sp>
          <p:nvSpPr>
            <p:cNvPr id="31" name="Oval 30">
              <a:extLst>
                <a:ext uri="{FF2B5EF4-FFF2-40B4-BE49-F238E27FC236}">
                  <a16:creationId xmlns:a16="http://schemas.microsoft.com/office/drawing/2014/main" id="{F8E084D9-7176-F043-BDE1-A338B2BF77A6}"/>
                </a:ext>
              </a:extLst>
            </p:cNvPr>
            <p:cNvSpPr/>
            <p:nvPr/>
          </p:nvSpPr>
          <p:spPr>
            <a:xfrm>
              <a:off x="1903337" y="1199760"/>
              <a:ext cx="577516" cy="577516"/>
            </a:xfrm>
            <a:prstGeom prst="ellipse">
              <a:avLst/>
            </a:prstGeom>
            <a:solidFill>
              <a:schemeClr val="accent3">
                <a:alpha val="9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3</a:t>
              </a:r>
            </a:p>
          </p:txBody>
        </p:sp>
      </p:grpSp>
      <p:grpSp>
        <p:nvGrpSpPr>
          <p:cNvPr id="32" name="Group 31">
            <a:extLst>
              <a:ext uri="{FF2B5EF4-FFF2-40B4-BE49-F238E27FC236}">
                <a16:creationId xmlns:a16="http://schemas.microsoft.com/office/drawing/2014/main" id="{E3C0D35B-6BE8-3641-BAE6-F03AA1B67795}"/>
              </a:ext>
            </a:extLst>
          </p:cNvPr>
          <p:cNvGrpSpPr/>
          <p:nvPr/>
        </p:nvGrpSpPr>
        <p:grpSpPr>
          <a:xfrm>
            <a:off x="941690" y="4117637"/>
            <a:ext cx="795719" cy="745958"/>
            <a:chOff x="1685134" y="1031318"/>
            <a:chExt cx="795719" cy="745958"/>
          </a:xfrm>
        </p:grpSpPr>
        <p:sp>
          <p:nvSpPr>
            <p:cNvPr id="33" name="Oval 32">
              <a:extLst>
                <a:ext uri="{FF2B5EF4-FFF2-40B4-BE49-F238E27FC236}">
                  <a16:creationId xmlns:a16="http://schemas.microsoft.com/office/drawing/2014/main" id="{D7186420-4100-484B-AE15-EA918A7314BA}"/>
                </a:ext>
              </a:extLst>
            </p:cNvPr>
            <p:cNvSpPr>
              <a:spLocks noChangeAspect="1"/>
            </p:cNvSpPr>
            <p:nvPr/>
          </p:nvSpPr>
          <p:spPr>
            <a:xfrm>
              <a:off x="1685134" y="1207781"/>
              <a:ext cx="457200" cy="457200"/>
            </a:xfrm>
            <a:prstGeom prst="ellipse">
              <a:avLst/>
            </a:prstGeom>
            <a:solidFill>
              <a:schemeClr val="bg1">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p>
          </p:txBody>
        </p:sp>
        <p:sp>
          <p:nvSpPr>
            <p:cNvPr id="34" name="Oval 33">
              <a:extLst>
                <a:ext uri="{FF2B5EF4-FFF2-40B4-BE49-F238E27FC236}">
                  <a16:creationId xmlns:a16="http://schemas.microsoft.com/office/drawing/2014/main" id="{7A0BDADC-6B0A-CA4D-9BD9-E1484750821A}"/>
                </a:ext>
              </a:extLst>
            </p:cNvPr>
            <p:cNvSpPr>
              <a:spLocks noChangeAspect="1"/>
            </p:cNvSpPr>
            <p:nvPr/>
          </p:nvSpPr>
          <p:spPr>
            <a:xfrm>
              <a:off x="1819116" y="1031318"/>
              <a:ext cx="457200" cy="457200"/>
            </a:xfrm>
            <a:prstGeom prst="ellipse">
              <a:avLst/>
            </a:prstGeom>
            <a:solidFill>
              <a:srgbClr val="E9E9E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a:p>
          </p:txBody>
        </p:sp>
        <p:sp>
          <p:nvSpPr>
            <p:cNvPr id="35" name="Oval 34">
              <a:extLst>
                <a:ext uri="{FF2B5EF4-FFF2-40B4-BE49-F238E27FC236}">
                  <a16:creationId xmlns:a16="http://schemas.microsoft.com/office/drawing/2014/main" id="{FE6C2AC5-4036-2B4F-B8B4-38AE908D018B}"/>
                </a:ext>
              </a:extLst>
            </p:cNvPr>
            <p:cNvSpPr/>
            <p:nvPr/>
          </p:nvSpPr>
          <p:spPr>
            <a:xfrm>
              <a:off x="1903337" y="1199760"/>
              <a:ext cx="577516" cy="577516"/>
            </a:xfrm>
            <a:prstGeom prst="ellipse">
              <a:avLst/>
            </a:prstGeom>
            <a:solidFill>
              <a:schemeClr val="accent3">
                <a:alpha val="9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4</a:t>
              </a:r>
            </a:p>
          </p:txBody>
        </p:sp>
      </p:grpSp>
      <p:grpSp>
        <p:nvGrpSpPr>
          <p:cNvPr id="36" name="Group 35">
            <a:extLst>
              <a:ext uri="{FF2B5EF4-FFF2-40B4-BE49-F238E27FC236}">
                <a16:creationId xmlns:a16="http://schemas.microsoft.com/office/drawing/2014/main" id="{15507A4E-CA93-924F-B175-E78B2F233308}"/>
              </a:ext>
            </a:extLst>
          </p:cNvPr>
          <p:cNvGrpSpPr/>
          <p:nvPr/>
        </p:nvGrpSpPr>
        <p:grpSpPr>
          <a:xfrm>
            <a:off x="941690" y="5064121"/>
            <a:ext cx="795719" cy="745958"/>
            <a:chOff x="1685134" y="1031318"/>
            <a:chExt cx="795719" cy="745958"/>
          </a:xfrm>
        </p:grpSpPr>
        <p:sp>
          <p:nvSpPr>
            <p:cNvPr id="37" name="Oval 36">
              <a:extLst>
                <a:ext uri="{FF2B5EF4-FFF2-40B4-BE49-F238E27FC236}">
                  <a16:creationId xmlns:a16="http://schemas.microsoft.com/office/drawing/2014/main" id="{BA781C14-6312-B74F-B7E4-0B2303AA8057}"/>
                </a:ext>
              </a:extLst>
            </p:cNvPr>
            <p:cNvSpPr>
              <a:spLocks noChangeAspect="1"/>
            </p:cNvSpPr>
            <p:nvPr/>
          </p:nvSpPr>
          <p:spPr>
            <a:xfrm>
              <a:off x="1685134" y="1207781"/>
              <a:ext cx="457200" cy="457200"/>
            </a:xfrm>
            <a:prstGeom prst="ellipse">
              <a:avLst/>
            </a:prstGeom>
            <a:solidFill>
              <a:schemeClr val="bg1">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p>
          </p:txBody>
        </p:sp>
        <p:sp>
          <p:nvSpPr>
            <p:cNvPr id="38" name="Oval 37">
              <a:extLst>
                <a:ext uri="{FF2B5EF4-FFF2-40B4-BE49-F238E27FC236}">
                  <a16:creationId xmlns:a16="http://schemas.microsoft.com/office/drawing/2014/main" id="{0526FA1C-9D96-C744-87CA-F541CA96B515}"/>
                </a:ext>
              </a:extLst>
            </p:cNvPr>
            <p:cNvSpPr>
              <a:spLocks noChangeAspect="1"/>
            </p:cNvSpPr>
            <p:nvPr/>
          </p:nvSpPr>
          <p:spPr>
            <a:xfrm>
              <a:off x="1819116" y="1031318"/>
              <a:ext cx="457200" cy="457200"/>
            </a:xfrm>
            <a:prstGeom prst="ellipse">
              <a:avLst/>
            </a:prstGeom>
            <a:solidFill>
              <a:srgbClr val="E9E9E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a:p>
          </p:txBody>
        </p:sp>
        <p:sp>
          <p:nvSpPr>
            <p:cNvPr id="39" name="Oval 38">
              <a:extLst>
                <a:ext uri="{FF2B5EF4-FFF2-40B4-BE49-F238E27FC236}">
                  <a16:creationId xmlns:a16="http://schemas.microsoft.com/office/drawing/2014/main" id="{8DE70F8A-DD85-DC4E-9191-8720FF15B0B6}"/>
                </a:ext>
              </a:extLst>
            </p:cNvPr>
            <p:cNvSpPr/>
            <p:nvPr/>
          </p:nvSpPr>
          <p:spPr>
            <a:xfrm>
              <a:off x="1903337" y="1199760"/>
              <a:ext cx="577516" cy="577516"/>
            </a:xfrm>
            <a:prstGeom prst="ellipse">
              <a:avLst/>
            </a:prstGeom>
            <a:solidFill>
              <a:schemeClr val="accent3">
                <a:alpha val="9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5</a:t>
              </a:r>
            </a:p>
          </p:txBody>
        </p:sp>
      </p:grpSp>
      <p:sp>
        <p:nvSpPr>
          <p:cNvPr id="49" name="Title 48">
            <a:extLst>
              <a:ext uri="{FF2B5EF4-FFF2-40B4-BE49-F238E27FC236}">
                <a16:creationId xmlns:a16="http://schemas.microsoft.com/office/drawing/2014/main" id="{6C8B0279-F827-FD48-A725-55246BAC789A}"/>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842723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550792"/>
            <a:ext cx="12192000" cy="995298"/>
          </a:xfrm>
          <a:prstGeom prst="rect">
            <a:avLst/>
          </a:prstGeom>
        </p:spPr>
        <p:txBody>
          <a:bodyPr/>
          <a:lstStyle>
            <a:lvl1pPr algn="l" defTabSz="685800" rtl="0" eaLnBrk="1" latinLnBrk="0" hangingPunct="1">
              <a:lnSpc>
                <a:spcPct val="90000"/>
              </a:lnSpc>
              <a:spcBef>
                <a:spcPct val="0"/>
              </a:spcBef>
              <a:buNone/>
              <a:defRPr sz="3200" kern="1200">
                <a:solidFill>
                  <a:schemeClr val="bg2"/>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rPr>
              <a:t>Thank you!</a:t>
            </a:r>
            <a:endParaRPr lang="en-US" sz="3600" b="1" dirty="0">
              <a:solidFill>
                <a:schemeClr val="tx1"/>
              </a:solidFill>
            </a:endParaRPr>
          </a:p>
        </p:txBody>
      </p:sp>
    </p:spTree>
    <p:extLst>
      <p:ext uri="{BB962C8B-B14F-4D97-AF65-F5344CB8AC3E}">
        <p14:creationId xmlns:p14="http://schemas.microsoft.com/office/powerpoint/2010/main" val="559835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307BF7-07B0-8546-AA23-7D48007538CA}"/>
              </a:ext>
            </a:extLst>
          </p:cNvPr>
          <p:cNvSpPr>
            <a:spLocks noGrp="1"/>
          </p:cNvSpPr>
          <p:nvPr>
            <p:ph type="title"/>
          </p:nvPr>
        </p:nvSpPr>
        <p:spPr/>
        <p:txBody>
          <a:bodyPr/>
          <a:lstStyle/>
          <a:p>
            <a:r>
              <a:rPr lang="en-US" dirty="0"/>
              <a:t>What is </a:t>
            </a:r>
            <a:r>
              <a:rPr lang="en-US" dirty="0" smtClean="0"/>
              <a:t>Act!?</a:t>
            </a:r>
            <a:endParaRPr lang="en-US" dirty="0"/>
          </a:p>
        </p:txBody>
      </p:sp>
    </p:spTree>
    <p:extLst>
      <p:ext uri="{BB962C8B-B14F-4D97-AF65-F5344CB8AC3E}">
        <p14:creationId xmlns:p14="http://schemas.microsoft.com/office/powerpoint/2010/main" val="380807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F6B38E-5072-1D4F-A75A-553C6FFCC7F3}"/>
              </a:ext>
            </a:extLst>
          </p:cNvPr>
          <p:cNvSpPr/>
          <p:nvPr/>
        </p:nvSpPr>
        <p:spPr>
          <a:xfrm>
            <a:off x="916784" y="1946218"/>
            <a:ext cx="10462415" cy="2955746"/>
          </a:xfrm>
          <a:prstGeom prst="rect">
            <a:avLst/>
          </a:prstGeom>
        </p:spPr>
        <p:txBody>
          <a:bodyPr wrap="square">
            <a:spAutoFit/>
          </a:bodyPr>
          <a:lstStyle/>
          <a:p>
            <a:pPr algn="ctr">
              <a:lnSpc>
                <a:spcPct val="150000"/>
              </a:lnSpc>
            </a:pPr>
            <a:r>
              <a:rPr lang="en-US" sz="3200" dirty="0"/>
              <a:t>Act! combines </a:t>
            </a:r>
            <a:r>
              <a:rPr lang="en-US" sz="3200" b="1" dirty="0"/>
              <a:t>proven CRM </a:t>
            </a:r>
            <a:r>
              <a:rPr lang="en-US" sz="3200" dirty="0"/>
              <a:t>with </a:t>
            </a:r>
          </a:p>
          <a:p>
            <a:pPr algn="ctr">
              <a:lnSpc>
                <a:spcPct val="150000"/>
              </a:lnSpc>
            </a:pPr>
            <a:r>
              <a:rPr lang="en-US" sz="3200" b="1" dirty="0"/>
              <a:t>powerful Marketing Automation</a:t>
            </a:r>
            <a:r>
              <a:rPr lang="en-US" sz="3200" dirty="0"/>
              <a:t>, providing everything you need to market like a pro, turn leads into sales, </a:t>
            </a:r>
          </a:p>
          <a:p>
            <a:pPr algn="ctr">
              <a:lnSpc>
                <a:spcPct val="150000"/>
              </a:lnSpc>
            </a:pPr>
            <a:r>
              <a:rPr lang="en-US" sz="3200" dirty="0"/>
              <a:t>and win raving fans for life.</a:t>
            </a:r>
          </a:p>
        </p:txBody>
      </p:sp>
    </p:spTree>
    <p:extLst>
      <p:ext uri="{BB962C8B-B14F-4D97-AF65-F5344CB8AC3E}">
        <p14:creationId xmlns:p14="http://schemas.microsoft.com/office/powerpoint/2010/main" val="291202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307BF7-07B0-8546-AA23-7D48007538CA}"/>
              </a:ext>
            </a:extLst>
          </p:cNvPr>
          <p:cNvSpPr>
            <a:spLocks noGrp="1"/>
          </p:cNvSpPr>
          <p:nvPr>
            <p:ph type="title"/>
          </p:nvPr>
        </p:nvSpPr>
        <p:spPr/>
        <p:txBody>
          <a:bodyPr/>
          <a:lstStyle/>
          <a:p>
            <a:r>
              <a:rPr lang="en-US" dirty="0"/>
              <a:t>Why choose Act!?</a:t>
            </a:r>
          </a:p>
        </p:txBody>
      </p:sp>
    </p:spTree>
    <p:extLst>
      <p:ext uri="{BB962C8B-B14F-4D97-AF65-F5344CB8AC3E}">
        <p14:creationId xmlns:p14="http://schemas.microsoft.com/office/powerpoint/2010/main" val="2057047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a:extLst>
              <a:ext uri="{FF2B5EF4-FFF2-40B4-BE49-F238E27FC236}">
                <a16:creationId xmlns:a16="http://schemas.microsoft.com/office/drawing/2014/main" id="{3C803370-D723-B247-99A9-4523734ED74D}"/>
              </a:ext>
            </a:extLst>
          </p:cNvPr>
          <p:cNvSpPr/>
          <p:nvPr/>
        </p:nvSpPr>
        <p:spPr>
          <a:xfrm>
            <a:off x="8148323" y="1537236"/>
            <a:ext cx="3660546" cy="4498279"/>
          </a:xfrm>
          <a:prstGeom prst="round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t"/>
          <a:lstStyle/>
          <a:p>
            <a:pPr algn="ctr">
              <a:lnSpc>
                <a:spcPct val="150000"/>
              </a:lnSpc>
            </a:pPr>
            <a:r>
              <a:rPr lang="en-US" sz="2400" dirty="0">
                <a:solidFill>
                  <a:schemeClr val="accent3"/>
                </a:solidFill>
                <a:cs typeface="Poppins Light" panose="02000000000000000000" pitchFamily="2" charset="77"/>
              </a:rPr>
              <a:t>A recognized </a:t>
            </a:r>
          </a:p>
          <a:p>
            <a:pPr algn="ctr">
              <a:lnSpc>
                <a:spcPct val="150000"/>
              </a:lnSpc>
            </a:pPr>
            <a:r>
              <a:rPr lang="en-US" sz="2400" dirty="0">
                <a:solidFill>
                  <a:schemeClr val="accent3"/>
                </a:solidFill>
                <a:cs typeface="Poppins Light" panose="02000000000000000000" pitchFamily="2" charset="77"/>
              </a:rPr>
              <a:t>leader.</a:t>
            </a:r>
          </a:p>
          <a:p>
            <a:pPr algn="ctr">
              <a:lnSpc>
                <a:spcPct val="150000"/>
              </a:lnSpc>
            </a:pPr>
            <a:endParaRPr lang="en-US" sz="1600" dirty="0">
              <a:solidFill>
                <a:schemeClr val="bg2"/>
              </a:solidFill>
              <a:cs typeface="Poppins Light" panose="02000000000000000000" pitchFamily="2" charset="77"/>
            </a:endParaRPr>
          </a:p>
          <a:p>
            <a:pPr algn="ctr">
              <a:lnSpc>
                <a:spcPct val="150000"/>
              </a:lnSpc>
            </a:pPr>
            <a:r>
              <a:rPr lang="en-US" sz="2000" dirty="0">
                <a:solidFill>
                  <a:schemeClr val="bg2"/>
                </a:solidFill>
                <a:cs typeface="Poppins Light" panose="02000000000000000000" pitchFamily="2" charset="77"/>
              </a:rPr>
              <a:t>Rest easy when you partner with a recognized leader with millions of happy customers all around the world.</a:t>
            </a:r>
          </a:p>
        </p:txBody>
      </p:sp>
      <p:sp>
        <p:nvSpPr>
          <p:cNvPr id="60" name="Rounded Rectangle 59">
            <a:extLst>
              <a:ext uri="{FF2B5EF4-FFF2-40B4-BE49-F238E27FC236}">
                <a16:creationId xmlns:a16="http://schemas.microsoft.com/office/drawing/2014/main" id="{533CB648-5CD7-5041-A464-81B4AD5FD814}"/>
              </a:ext>
            </a:extLst>
          </p:cNvPr>
          <p:cNvSpPr/>
          <p:nvPr/>
        </p:nvSpPr>
        <p:spPr>
          <a:xfrm>
            <a:off x="419072" y="1521194"/>
            <a:ext cx="3660546" cy="4498279"/>
          </a:xfrm>
          <a:prstGeom prst="round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t"/>
          <a:lstStyle/>
          <a:p>
            <a:pPr algn="ctr">
              <a:lnSpc>
                <a:spcPct val="150000"/>
              </a:lnSpc>
            </a:pPr>
            <a:r>
              <a:rPr lang="en-US" sz="2400" dirty="0">
                <a:solidFill>
                  <a:schemeClr val="accent3"/>
                </a:solidFill>
                <a:cs typeface="Poppins Light" panose="02000000000000000000" pitchFamily="2" charset="77"/>
              </a:rPr>
              <a:t>Sales &amp; marketing </a:t>
            </a:r>
          </a:p>
          <a:p>
            <a:pPr algn="ctr">
              <a:lnSpc>
                <a:spcPct val="150000"/>
              </a:lnSpc>
            </a:pPr>
            <a:r>
              <a:rPr lang="en-US" sz="2400" dirty="0">
                <a:solidFill>
                  <a:schemeClr val="accent3"/>
                </a:solidFill>
                <a:cs typeface="Poppins Light" panose="02000000000000000000" pitchFamily="2" charset="77"/>
              </a:rPr>
              <a:t>in one.</a:t>
            </a:r>
          </a:p>
          <a:p>
            <a:pPr algn="ctr">
              <a:lnSpc>
                <a:spcPct val="150000"/>
              </a:lnSpc>
            </a:pPr>
            <a:endParaRPr lang="en-US" sz="1600" dirty="0">
              <a:solidFill>
                <a:schemeClr val="bg2"/>
              </a:solidFill>
              <a:cs typeface="Poppins Light" panose="02000000000000000000" pitchFamily="2" charset="77"/>
            </a:endParaRPr>
          </a:p>
          <a:p>
            <a:pPr algn="ctr">
              <a:lnSpc>
                <a:spcPct val="150000"/>
              </a:lnSpc>
            </a:pPr>
            <a:r>
              <a:rPr lang="en-US" sz="2000" dirty="0">
                <a:solidFill>
                  <a:schemeClr val="bg2"/>
                </a:solidFill>
                <a:cs typeface="Poppins Light" panose="02000000000000000000" pitchFamily="2" charset="77"/>
              </a:rPr>
              <a:t>Achieve sales and marketing greatness with the all in one solution designed just for small and midsized businesses. </a:t>
            </a:r>
          </a:p>
        </p:txBody>
      </p:sp>
      <p:sp>
        <p:nvSpPr>
          <p:cNvPr id="61" name="Rounded Rectangle 60">
            <a:extLst>
              <a:ext uri="{FF2B5EF4-FFF2-40B4-BE49-F238E27FC236}">
                <a16:creationId xmlns:a16="http://schemas.microsoft.com/office/drawing/2014/main" id="{6F5E28AB-AA01-2E4B-89E9-6937059D2C99}"/>
              </a:ext>
            </a:extLst>
          </p:cNvPr>
          <p:cNvSpPr/>
          <p:nvPr/>
        </p:nvSpPr>
        <p:spPr>
          <a:xfrm>
            <a:off x="4303497" y="1521194"/>
            <a:ext cx="3660546" cy="4498279"/>
          </a:xfrm>
          <a:prstGeom prst="round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t"/>
          <a:lstStyle/>
          <a:p>
            <a:pPr algn="ctr">
              <a:lnSpc>
                <a:spcPct val="150000"/>
              </a:lnSpc>
            </a:pPr>
            <a:r>
              <a:rPr lang="en-US" sz="2400" dirty="0">
                <a:solidFill>
                  <a:schemeClr val="accent3"/>
                </a:solidFill>
                <a:cs typeface="Poppins Light" panose="02000000000000000000" pitchFamily="2" charset="77"/>
              </a:rPr>
              <a:t>Fit for your </a:t>
            </a:r>
          </a:p>
          <a:p>
            <a:pPr algn="ctr">
              <a:lnSpc>
                <a:spcPct val="150000"/>
              </a:lnSpc>
            </a:pPr>
            <a:r>
              <a:rPr lang="en-US" sz="2400" dirty="0">
                <a:solidFill>
                  <a:schemeClr val="accent3"/>
                </a:solidFill>
                <a:cs typeface="Poppins Light" panose="02000000000000000000" pitchFamily="2" charset="77"/>
              </a:rPr>
              <a:t>journey.</a:t>
            </a:r>
          </a:p>
          <a:p>
            <a:pPr algn="ctr">
              <a:lnSpc>
                <a:spcPct val="150000"/>
              </a:lnSpc>
            </a:pPr>
            <a:endParaRPr lang="en-US" sz="1600" dirty="0">
              <a:solidFill>
                <a:schemeClr val="bg2"/>
              </a:solidFill>
              <a:cs typeface="Poppins Light" panose="02000000000000000000" pitchFamily="2" charset="77"/>
            </a:endParaRPr>
          </a:p>
          <a:p>
            <a:pPr algn="ctr">
              <a:lnSpc>
                <a:spcPct val="150000"/>
              </a:lnSpc>
            </a:pPr>
            <a:r>
              <a:rPr lang="en-US" sz="2000" dirty="0">
                <a:solidFill>
                  <a:schemeClr val="bg2"/>
                </a:solidFill>
                <a:cs typeface="Poppins Light" panose="02000000000000000000" pitchFamily="2" charset="77"/>
              </a:rPr>
              <a:t>Grow as you go with affordable options perfect for your unique business—no matter where you are on your journey.</a:t>
            </a:r>
          </a:p>
        </p:txBody>
      </p:sp>
      <p:grpSp>
        <p:nvGrpSpPr>
          <p:cNvPr id="7" name="Group 6">
            <a:extLst>
              <a:ext uri="{FF2B5EF4-FFF2-40B4-BE49-F238E27FC236}">
                <a16:creationId xmlns:a16="http://schemas.microsoft.com/office/drawing/2014/main" id="{E9F7466A-2138-F445-96AA-13D5A43913BB}"/>
              </a:ext>
            </a:extLst>
          </p:cNvPr>
          <p:cNvGrpSpPr/>
          <p:nvPr/>
        </p:nvGrpSpPr>
        <p:grpSpPr>
          <a:xfrm>
            <a:off x="1685134" y="812282"/>
            <a:ext cx="795719" cy="745958"/>
            <a:chOff x="1685134" y="1031318"/>
            <a:chExt cx="795719" cy="745958"/>
          </a:xfrm>
        </p:grpSpPr>
        <p:sp>
          <p:nvSpPr>
            <p:cNvPr id="12" name="Oval 11">
              <a:extLst>
                <a:ext uri="{FF2B5EF4-FFF2-40B4-BE49-F238E27FC236}">
                  <a16:creationId xmlns:a16="http://schemas.microsoft.com/office/drawing/2014/main" id="{F7407459-275B-684B-88F1-115F92A92D44}"/>
                </a:ext>
              </a:extLst>
            </p:cNvPr>
            <p:cNvSpPr>
              <a:spLocks noChangeAspect="1"/>
            </p:cNvSpPr>
            <p:nvPr/>
          </p:nvSpPr>
          <p:spPr>
            <a:xfrm>
              <a:off x="1685134" y="1207781"/>
              <a:ext cx="457200" cy="457200"/>
            </a:xfrm>
            <a:prstGeom prst="ellipse">
              <a:avLst/>
            </a:prstGeom>
            <a:solidFill>
              <a:schemeClr val="bg1">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B7672FE-EC10-054F-9BD3-8C46118A6FE6}"/>
                </a:ext>
              </a:extLst>
            </p:cNvPr>
            <p:cNvSpPr>
              <a:spLocks noChangeAspect="1"/>
            </p:cNvSpPr>
            <p:nvPr/>
          </p:nvSpPr>
          <p:spPr>
            <a:xfrm>
              <a:off x="1819116" y="1031318"/>
              <a:ext cx="457200" cy="457200"/>
            </a:xfrm>
            <a:prstGeom prst="ellipse">
              <a:avLst/>
            </a:prstGeom>
            <a:solidFill>
              <a:srgbClr val="E9E9E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664E2A6-8426-5140-A30D-570CC668F5F3}"/>
                </a:ext>
              </a:extLst>
            </p:cNvPr>
            <p:cNvSpPr/>
            <p:nvPr/>
          </p:nvSpPr>
          <p:spPr>
            <a:xfrm>
              <a:off x="1903337" y="1199760"/>
              <a:ext cx="577516" cy="577516"/>
            </a:xfrm>
            <a:prstGeom prst="ellipse">
              <a:avLst/>
            </a:prstGeom>
            <a:solidFill>
              <a:schemeClr val="accent3">
                <a:alpha val="9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91119BA-7683-1947-A076-FEA64DA1FF04}"/>
              </a:ext>
            </a:extLst>
          </p:cNvPr>
          <p:cNvGrpSpPr/>
          <p:nvPr/>
        </p:nvGrpSpPr>
        <p:grpSpPr>
          <a:xfrm>
            <a:off x="5660410" y="812282"/>
            <a:ext cx="976932" cy="748116"/>
            <a:chOff x="5660410" y="1336116"/>
            <a:chExt cx="976932" cy="748116"/>
          </a:xfrm>
        </p:grpSpPr>
        <p:sp>
          <p:nvSpPr>
            <p:cNvPr id="17" name="Oval 16">
              <a:extLst>
                <a:ext uri="{FF2B5EF4-FFF2-40B4-BE49-F238E27FC236}">
                  <a16:creationId xmlns:a16="http://schemas.microsoft.com/office/drawing/2014/main" id="{3888E959-A89C-B449-AC5E-5607C7159AED}"/>
                </a:ext>
              </a:extLst>
            </p:cNvPr>
            <p:cNvSpPr>
              <a:spLocks noChangeAspect="1"/>
            </p:cNvSpPr>
            <p:nvPr/>
          </p:nvSpPr>
          <p:spPr>
            <a:xfrm>
              <a:off x="5660410" y="1512579"/>
              <a:ext cx="457200" cy="457200"/>
            </a:xfrm>
            <a:prstGeom prst="ellipse">
              <a:avLst/>
            </a:prstGeom>
            <a:solidFill>
              <a:schemeClr val="bg1">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69D252E-54A0-7E40-87BD-7EAC102E28AE}"/>
                </a:ext>
              </a:extLst>
            </p:cNvPr>
            <p:cNvSpPr>
              <a:spLocks noChangeAspect="1"/>
            </p:cNvSpPr>
            <p:nvPr/>
          </p:nvSpPr>
          <p:spPr>
            <a:xfrm>
              <a:off x="6180142" y="1627032"/>
              <a:ext cx="457200" cy="457200"/>
            </a:xfrm>
            <a:prstGeom prst="ellipse">
              <a:avLst/>
            </a:prstGeom>
            <a:solidFill>
              <a:srgbClr val="E9E9E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912E729-314F-1B4E-9EB8-B4945CEEA2C9}"/>
                </a:ext>
              </a:extLst>
            </p:cNvPr>
            <p:cNvSpPr/>
            <p:nvPr/>
          </p:nvSpPr>
          <p:spPr>
            <a:xfrm>
              <a:off x="5824393" y="1336116"/>
              <a:ext cx="577516" cy="577516"/>
            </a:xfrm>
            <a:prstGeom prst="ellipse">
              <a:avLst/>
            </a:prstGeom>
            <a:solidFill>
              <a:schemeClr val="accent3">
                <a:alpha val="9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B13DA952-0B6C-C544-A7B8-F40F4D6B3281}"/>
              </a:ext>
            </a:extLst>
          </p:cNvPr>
          <p:cNvGrpSpPr/>
          <p:nvPr/>
        </p:nvGrpSpPr>
        <p:grpSpPr>
          <a:xfrm>
            <a:off x="9487051" y="844366"/>
            <a:ext cx="851089" cy="726516"/>
            <a:chOff x="9487051" y="1368200"/>
            <a:chExt cx="851089" cy="726516"/>
          </a:xfrm>
        </p:grpSpPr>
        <p:sp>
          <p:nvSpPr>
            <p:cNvPr id="22" name="Oval 21">
              <a:extLst>
                <a:ext uri="{FF2B5EF4-FFF2-40B4-BE49-F238E27FC236}">
                  <a16:creationId xmlns:a16="http://schemas.microsoft.com/office/drawing/2014/main" id="{53BD108F-1638-FD49-B18B-F17FB74A4508}"/>
                </a:ext>
              </a:extLst>
            </p:cNvPr>
            <p:cNvSpPr>
              <a:spLocks noChangeAspect="1"/>
            </p:cNvSpPr>
            <p:nvPr/>
          </p:nvSpPr>
          <p:spPr>
            <a:xfrm>
              <a:off x="9880940" y="1486035"/>
              <a:ext cx="457200" cy="457200"/>
            </a:xfrm>
            <a:prstGeom prst="ellipse">
              <a:avLst/>
            </a:prstGeom>
            <a:solidFill>
              <a:schemeClr val="bg1">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6B531696-C71E-BB4F-B600-3FBB64CCC1AE}"/>
                </a:ext>
              </a:extLst>
            </p:cNvPr>
            <p:cNvSpPr>
              <a:spLocks noChangeAspect="1"/>
            </p:cNvSpPr>
            <p:nvPr/>
          </p:nvSpPr>
          <p:spPr>
            <a:xfrm>
              <a:off x="9568119" y="1368200"/>
              <a:ext cx="457200" cy="457200"/>
            </a:xfrm>
            <a:prstGeom prst="ellipse">
              <a:avLst/>
            </a:prstGeom>
            <a:solidFill>
              <a:srgbClr val="E9E9E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1B5B1D1-6575-4749-AB47-837A3341F0DE}"/>
                </a:ext>
              </a:extLst>
            </p:cNvPr>
            <p:cNvSpPr/>
            <p:nvPr/>
          </p:nvSpPr>
          <p:spPr>
            <a:xfrm>
              <a:off x="9487051" y="1517200"/>
              <a:ext cx="577516" cy="577516"/>
            </a:xfrm>
            <a:prstGeom prst="ellipse">
              <a:avLst/>
            </a:prstGeom>
            <a:solidFill>
              <a:schemeClr val="accent3">
                <a:alpha val="9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BB0EF54E-FFC7-D04B-B579-75A8BFCE1145}"/>
              </a:ext>
            </a:extLst>
          </p:cNvPr>
          <p:cNvCxnSpPr/>
          <p:nvPr/>
        </p:nvCxnSpPr>
        <p:spPr>
          <a:xfrm>
            <a:off x="1345874" y="3000546"/>
            <a:ext cx="1860884" cy="0"/>
          </a:xfrm>
          <a:prstGeom prst="line">
            <a:avLst/>
          </a:prstGeom>
          <a:ln w="38100">
            <a:solidFill>
              <a:schemeClr val="bg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9651BD7-D910-A945-9B25-7F0CCEA1C611}"/>
              </a:ext>
            </a:extLst>
          </p:cNvPr>
          <p:cNvCxnSpPr/>
          <p:nvPr/>
        </p:nvCxnSpPr>
        <p:spPr>
          <a:xfrm>
            <a:off x="5187168" y="3003336"/>
            <a:ext cx="1860884" cy="0"/>
          </a:xfrm>
          <a:prstGeom prst="line">
            <a:avLst/>
          </a:prstGeom>
          <a:ln w="38100">
            <a:solidFill>
              <a:schemeClr val="bg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B41B09D-B654-D64B-B0F8-C764BE3597A1}"/>
              </a:ext>
            </a:extLst>
          </p:cNvPr>
          <p:cNvCxnSpPr/>
          <p:nvPr/>
        </p:nvCxnSpPr>
        <p:spPr>
          <a:xfrm>
            <a:off x="8950498" y="3019378"/>
            <a:ext cx="1860884" cy="0"/>
          </a:xfrm>
          <a:prstGeom prst="line">
            <a:avLst/>
          </a:prstGeom>
          <a:ln w="38100">
            <a:solidFill>
              <a:schemeClr val="bg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1ACFABAD-68F9-B64D-A9F7-76332AEB07CB}"/>
              </a:ext>
            </a:extLst>
          </p:cNvPr>
          <p:cNvSpPr/>
          <p:nvPr/>
        </p:nvSpPr>
        <p:spPr>
          <a:xfrm>
            <a:off x="253373" y="362857"/>
            <a:ext cx="515884" cy="89446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33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8E50F-F43F-ED49-B522-748594BB773F}"/>
              </a:ext>
            </a:extLst>
          </p:cNvPr>
          <p:cNvSpPr>
            <a:spLocks noGrp="1"/>
          </p:cNvSpPr>
          <p:nvPr>
            <p:ph type="title"/>
          </p:nvPr>
        </p:nvSpPr>
        <p:spPr/>
        <p:txBody>
          <a:bodyPr/>
          <a:lstStyle/>
          <a:p>
            <a:r>
              <a:rPr lang="en-US" dirty="0"/>
              <a:t>How does Act! benefit my business?</a:t>
            </a:r>
          </a:p>
        </p:txBody>
      </p:sp>
    </p:spTree>
    <p:extLst>
      <p:ext uri="{BB962C8B-B14F-4D97-AF65-F5344CB8AC3E}">
        <p14:creationId xmlns:p14="http://schemas.microsoft.com/office/powerpoint/2010/main" val="419895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691D4C-EB57-D74D-9F41-56204CF120A8}"/>
              </a:ext>
            </a:extLst>
          </p:cNvPr>
          <p:cNvSpPr/>
          <p:nvPr/>
        </p:nvSpPr>
        <p:spPr>
          <a:xfrm>
            <a:off x="0" y="3854242"/>
            <a:ext cx="12192000" cy="1466729"/>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C9922BC6-1FC8-E142-8DA8-63214B27D446}"/>
              </a:ext>
            </a:extLst>
          </p:cNvPr>
          <p:cNvSpPr/>
          <p:nvPr/>
        </p:nvSpPr>
        <p:spPr>
          <a:xfrm>
            <a:off x="629142" y="1285461"/>
            <a:ext cx="10986788" cy="1541625"/>
          </a:xfrm>
          <a:prstGeom prst="round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t"/>
          <a:lstStyle/>
          <a:p>
            <a:pPr algn="ctr">
              <a:lnSpc>
                <a:spcPct val="150000"/>
              </a:lnSpc>
            </a:pPr>
            <a:r>
              <a:rPr lang="en-US" sz="2400" dirty="0">
                <a:solidFill>
                  <a:schemeClr val="accent3"/>
                </a:solidFill>
                <a:cs typeface="Poppins Light" panose="02000000000000000000" pitchFamily="2" charset="77"/>
              </a:rPr>
              <a:t>Watch as your business goals become a reality with</a:t>
            </a:r>
          </a:p>
          <a:p>
            <a:pPr algn="ctr">
              <a:lnSpc>
                <a:spcPct val="150000"/>
              </a:lnSpc>
            </a:pPr>
            <a:r>
              <a:rPr lang="en-US" sz="2400" dirty="0">
                <a:solidFill>
                  <a:schemeClr val="accent3"/>
                </a:solidFill>
                <a:cs typeface="Poppins Light" panose="02000000000000000000" pitchFamily="2" charset="77"/>
              </a:rPr>
              <a:t>proven CRM and powerful Marketing Automation in one. </a:t>
            </a:r>
          </a:p>
          <a:p>
            <a:pPr algn="ctr">
              <a:lnSpc>
                <a:spcPct val="150000"/>
              </a:lnSpc>
            </a:pPr>
            <a:r>
              <a:rPr lang="en-US" sz="2400" dirty="0">
                <a:solidFill>
                  <a:schemeClr val="accent3"/>
                </a:solidFill>
                <a:cs typeface="Poppins Light" panose="02000000000000000000" pitchFamily="2" charset="77"/>
              </a:rPr>
              <a:t>Just look at what’s possible with Act!.</a:t>
            </a:r>
          </a:p>
          <a:p>
            <a:pPr algn="ctr">
              <a:lnSpc>
                <a:spcPct val="150000"/>
              </a:lnSpc>
            </a:pPr>
            <a:endParaRPr lang="en-US" sz="1600" dirty="0">
              <a:solidFill>
                <a:schemeClr val="bg2"/>
              </a:solidFill>
              <a:cs typeface="Poppins Light" panose="02000000000000000000" pitchFamily="2" charset="77"/>
            </a:endParaRPr>
          </a:p>
        </p:txBody>
      </p:sp>
      <p:sp>
        <p:nvSpPr>
          <p:cNvPr id="41" name="Rounded Rectangle 40">
            <a:extLst>
              <a:ext uri="{FF2B5EF4-FFF2-40B4-BE49-F238E27FC236}">
                <a16:creationId xmlns:a16="http://schemas.microsoft.com/office/drawing/2014/main" id="{A98360EE-0BC8-3542-85DA-C23C70692AD9}"/>
              </a:ext>
            </a:extLst>
          </p:cNvPr>
          <p:cNvSpPr/>
          <p:nvPr/>
        </p:nvSpPr>
        <p:spPr>
          <a:xfrm>
            <a:off x="2228423" y="3284505"/>
            <a:ext cx="1805869" cy="2724450"/>
          </a:xfrm>
          <a:prstGeom prst="roundRect">
            <a:avLst/>
          </a:prstGeom>
          <a:solidFill>
            <a:schemeClr val="tx1">
              <a:lumMod val="95000"/>
            </a:schemeClr>
          </a:solidFill>
          <a:ln w="28575">
            <a:solidFill>
              <a:schemeClr val="tx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dirty="0">
                <a:solidFill>
                  <a:schemeClr val="bg2"/>
                </a:solidFill>
                <a:cs typeface="Poppins Light" panose="02000000000000000000" pitchFamily="2" charset="77"/>
              </a:rPr>
              <a:t>Market like </a:t>
            </a:r>
          </a:p>
          <a:p>
            <a:pPr algn="ctr">
              <a:lnSpc>
                <a:spcPct val="150000"/>
              </a:lnSpc>
            </a:pPr>
            <a:r>
              <a:rPr lang="en-US" dirty="0">
                <a:solidFill>
                  <a:schemeClr val="bg2"/>
                </a:solidFill>
                <a:cs typeface="Poppins Light" panose="02000000000000000000" pitchFamily="2" charset="77"/>
              </a:rPr>
              <a:t>a pro.</a:t>
            </a:r>
          </a:p>
        </p:txBody>
      </p:sp>
      <p:sp>
        <p:nvSpPr>
          <p:cNvPr id="42" name="Rounded Rectangle 41">
            <a:extLst>
              <a:ext uri="{FF2B5EF4-FFF2-40B4-BE49-F238E27FC236}">
                <a16:creationId xmlns:a16="http://schemas.microsoft.com/office/drawing/2014/main" id="{7549B56C-9A28-6F44-98FD-45E9A89F9EBA}"/>
              </a:ext>
            </a:extLst>
          </p:cNvPr>
          <p:cNvSpPr/>
          <p:nvPr/>
        </p:nvSpPr>
        <p:spPr>
          <a:xfrm>
            <a:off x="6178523" y="3275619"/>
            <a:ext cx="1805869" cy="2724450"/>
          </a:xfrm>
          <a:prstGeom prst="roundRect">
            <a:avLst/>
          </a:prstGeom>
          <a:solidFill>
            <a:schemeClr val="tx1">
              <a:lumMod val="95000"/>
            </a:schemeClr>
          </a:solidFill>
          <a:ln w="28575">
            <a:solidFill>
              <a:schemeClr val="tx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dirty="0">
                <a:solidFill>
                  <a:schemeClr val="bg2"/>
                </a:solidFill>
                <a:cs typeface="Poppins Light" panose="02000000000000000000" pitchFamily="2" charset="77"/>
              </a:rPr>
              <a:t>Win raving fans for life.</a:t>
            </a:r>
          </a:p>
        </p:txBody>
      </p:sp>
      <p:sp>
        <p:nvSpPr>
          <p:cNvPr id="43" name="Rounded Rectangle 42">
            <a:extLst>
              <a:ext uri="{FF2B5EF4-FFF2-40B4-BE49-F238E27FC236}">
                <a16:creationId xmlns:a16="http://schemas.microsoft.com/office/drawing/2014/main" id="{A66AD6A7-FDE5-5941-B2A5-39D8BABF05A8}"/>
              </a:ext>
            </a:extLst>
          </p:cNvPr>
          <p:cNvSpPr/>
          <p:nvPr/>
        </p:nvSpPr>
        <p:spPr>
          <a:xfrm>
            <a:off x="8153573" y="3284505"/>
            <a:ext cx="1805869" cy="2724450"/>
          </a:xfrm>
          <a:prstGeom prst="roundRect">
            <a:avLst/>
          </a:prstGeom>
          <a:solidFill>
            <a:schemeClr val="tx1">
              <a:lumMod val="95000"/>
            </a:schemeClr>
          </a:solidFill>
          <a:ln w="28575">
            <a:solidFill>
              <a:schemeClr val="tx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dirty="0">
                <a:solidFill>
                  <a:schemeClr val="bg2"/>
                </a:solidFill>
                <a:cs typeface="Poppins Light" panose="02000000000000000000" pitchFamily="2" charset="77"/>
              </a:rPr>
              <a:t>Focus where it counts.</a:t>
            </a:r>
          </a:p>
        </p:txBody>
      </p:sp>
      <p:sp>
        <p:nvSpPr>
          <p:cNvPr id="44" name="Rounded Rectangle 43">
            <a:extLst>
              <a:ext uri="{FF2B5EF4-FFF2-40B4-BE49-F238E27FC236}">
                <a16:creationId xmlns:a16="http://schemas.microsoft.com/office/drawing/2014/main" id="{4E68494C-8A6A-4747-81B2-D42112ABD359}"/>
              </a:ext>
            </a:extLst>
          </p:cNvPr>
          <p:cNvSpPr/>
          <p:nvPr/>
        </p:nvSpPr>
        <p:spPr>
          <a:xfrm>
            <a:off x="253373" y="3284505"/>
            <a:ext cx="1805869" cy="2724450"/>
          </a:xfrm>
          <a:prstGeom prst="roundRect">
            <a:avLst/>
          </a:prstGeom>
          <a:solidFill>
            <a:schemeClr val="tx1">
              <a:lumMod val="95000"/>
            </a:schemeClr>
          </a:solidFill>
          <a:ln w="28575">
            <a:solidFill>
              <a:schemeClr val="tx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dirty="0">
                <a:solidFill>
                  <a:schemeClr val="bg2"/>
                </a:solidFill>
                <a:cs typeface="Poppins Light" panose="02000000000000000000" pitchFamily="2" charset="77"/>
              </a:rPr>
              <a:t>Delight every customer, every time.</a:t>
            </a:r>
          </a:p>
        </p:txBody>
      </p:sp>
      <p:sp>
        <p:nvSpPr>
          <p:cNvPr id="45" name="Rounded Rectangle 44">
            <a:extLst>
              <a:ext uri="{FF2B5EF4-FFF2-40B4-BE49-F238E27FC236}">
                <a16:creationId xmlns:a16="http://schemas.microsoft.com/office/drawing/2014/main" id="{0D3362A5-4897-C94C-A050-1607DB59AAC8}"/>
              </a:ext>
            </a:extLst>
          </p:cNvPr>
          <p:cNvSpPr/>
          <p:nvPr/>
        </p:nvSpPr>
        <p:spPr>
          <a:xfrm>
            <a:off x="4203473" y="3275620"/>
            <a:ext cx="1805869" cy="2724450"/>
          </a:xfrm>
          <a:prstGeom prst="roundRect">
            <a:avLst/>
          </a:prstGeom>
          <a:solidFill>
            <a:schemeClr val="tx1">
              <a:lumMod val="95000"/>
            </a:schemeClr>
          </a:solidFill>
          <a:ln w="28575">
            <a:solidFill>
              <a:schemeClr val="tx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dirty="0">
                <a:solidFill>
                  <a:schemeClr val="bg2"/>
                </a:solidFill>
                <a:cs typeface="Poppins Light" panose="02000000000000000000" pitchFamily="2" charset="77"/>
              </a:rPr>
              <a:t>Turn leads into sales.</a:t>
            </a:r>
          </a:p>
        </p:txBody>
      </p:sp>
      <p:sp>
        <p:nvSpPr>
          <p:cNvPr id="4" name="Title 3">
            <a:extLst>
              <a:ext uri="{FF2B5EF4-FFF2-40B4-BE49-F238E27FC236}">
                <a16:creationId xmlns:a16="http://schemas.microsoft.com/office/drawing/2014/main" id="{178E645E-F2FE-F942-AC3A-470962E3249A}"/>
              </a:ext>
            </a:extLst>
          </p:cNvPr>
          <p:cNvSpPr>
            <a:spLocks noGrp="1"/>
          </p:cNvSpPr>
          <p:nvPr>
            <p:ph type="title"/>
          </p:nvPr>
        </p:nvSpPr>
        <p:spPr/>
        <p:txBody>
          <a:bodyPr/>
          <a:lstStyle/>
          <a:p>
            <a:pPr algn="ctr"/>
            <a:r>
              <a:rPr lang="en-US" b="1" dirty="0">
                <a:gradFill>
                  <a:gsLst>
                    <a:gs pos="0">
                      <a:schemeClr val="accent3"/>
                    </a:gs>
                    <a:gs pos="100000">
                      <a:schemeClr val="accent3"/>
                    </a:gs>
                    <a:gs pos="100000">
                      <a:schemeClr val="accent1">
                        <a:lumMod val="45000"/>
                        <a:lumOff val="55000"/>
                      </a:schemeClr>
                    </a:gs>
                    <a:gs pos="98000">
                      <a:srgbClr val="3377A2"/>
                    </a:gs>
                    <a:gs pos="97998">
                      <a:srgbClr val="3377A2"/>
                    </a:gs>
                    <a:gs pos="96000">
                      <a:schemeClr val="bg2"/>
                    </a:gs>
                    <a:gs pos="100000">
                      <a:schemeClr val="accent2"/>
                    </a:gs>
                    <a:gs pos="99000">
                      <a:schemeClr val="accent2"/>
                    </a:gs>
                    <a:gs pos="100000">
                      <a:schemeClr val="accent2"/>
                    </a:gs>
                  </a:gsLst>
                  <a:path path="circle">
                    <a:fillToRect l="100000" t="100000"/>
                  </a:path>
                </a:gradFill>
                <a:latin typeface="+mn-lt"/>
              </a:rPr>
              <a:t>CRM and Marketing Automation together </a:t>
            </a:r>
            <a:r>
              <a:rPr lang="en-US" b="1" dirty="0">
                <a:gradFill>
                  <a:gsLst>
                    <a:gs pos="0">
                      <a:schemeClr val="accent3"/>
                    </a:gs>
                    <a:gs pos="100000">
                      <a:schemeClr val="accent3"/>
                    </a:gs>
                    <a:gs pos="100000">
                      <a:schemeClr val="accent1">
                        <a:lumMod val="45000"/>
                        <a:lumOff val="55000"/>
                      </a:schemeClr>
                    </a:gs>
                    <a:gs pos="98000">
                      <a:srgbClr val="3377A2"/>
                    </a:gs>
                    <a:gs pos="97998">
                      <a:srgbClr val="3377A2"/>
                    </a:gs>
                    <a:gs pos="96000">
                      <a:schemeClr val="bg2"/>
                    </a:gs>
                    <a:gs pos="100000">
                      <a:schemeClr val="accent2"/>
                    </a:gs>
                    <a:gs pos="99000">
                      <a:schemeClr val="accent2"/>
                    </a:gs>
                    <a:gs pos="100000">
                      <a:schemeClr val="accent2"/>
                    </a:gs>
                  </a:gsLst>
                  <a:path path="circle">
                    <a:fillToRect l="100000" t="100000"/>
                  </a:path>
                </a:gradFill>
                <a:latin typeface="+mn-lt"/>
                <a:cs typeface="Poppins Medium" panose="02000000000000000000" pitchFamily="2" charset="77"/>
              </a:rPr>
              <a:t>as one</a:t>
            </a:r>
            <a:r>
              <a:rPr lang="en-US" b="1" dirty="0">
                <a:gradFill>
                  <a:gsLst>
                    <a:gs pos="0">
                      <a:schemeClr val="accent3"/>
                    </a:gs>
                    <a:gs pos="100000">
                      <a:schemeClr val="accent3"/>
                    </a:gs>
                    <a:gs pos="100000">
                      <a:schemeClr val="accent1">
                        <a:lumMod val="45000"/>
                        <a:lumOff val="55000"/>
                      </a:schemeClr>
                    </a:gs>
                    <a:gs pos="98000">
                      <a:srgbClr val="3377A2"/>
                    </a:gs>
                    <a:gs pos="97998">
                      <a:srgbClr val="3377A2"/>
                    </a:gs>
                    <a:gs pos="96000">
                      <a:schemeClr val="bg2"/>
                    </a:gs>
                    <a:gs pos="100000">
                      <a:schemeClr val="accent2"/>
                    </a:gs>
                    <a:gs pos="99000">
                      <a:schemeClr val="accent2"/>
                    </a:gs>
                    <a:gs pos="100000">
                      <a:schemeClr val="accent2"/>
                    </a:gs>
                  </a:gsLst>
                  <a:path path="circle">
                    <a:fillToRect l="100000" t="100000"/>
                  </a:path>
                </a:gradFill>
                <a:latin typeface="+mn-lt"/>
              </a:rPr>
              <a:t>.</a:t>
            </a:r>
          </a:p>
        </p:txBody>
      </p:sp>
      <p:cxnSp>
        <p:nvCxnSpPr>
          <p:cNvPr id="13" name="Straight Connector 12">
            <a:extLst>
              <a:ext uri="{FF2B5EF4-FFF2-40B4-BE49-F238E27FC236}">
                <a16:creationId xmlns:a16="http://schemas.microsoft.com/office/drawing/2014/main" id="{819DEEDC-38F2-1A40-AC40-A075CC69164B}"/>
              </a:ext>
            </a:extLst>
          </p:cNvPr>
          <p:cNvCxnSpPr>
            <a:cxnSpLocks/>
          </p:cNvCxnSpPr>
          <p:nvPr/>
        </p:nvCxnSpPr>
        <p:spPr>
          <a:xfrm>
            <a:off x="3156768" y="1257320"/>
            <a:ext cx="5772576" cy="0"/>
          </a:xfrm>
          <a:prstGeom prst="line">
            <a:avLst/>
          </a:prstGeom>
          <a:ln w="38100">
            <a:solidFill>
              <a:schemeClr val="bg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0" name="Rounded Rectangle 9">
            <a:extLst>
              <a:ext uri="{FF2B5EF4-FFF2-40B4-BE49-F238E27FC236}">
                <a16:creationId xmlns:a16="http://schemas.microsoft.com/office/drawing/2014/main" id="{5BE847BA-CDDA-AF4B-9F29-A54157481727}"/>
              </a:ext>
            </a:extLst>
          </p:cNvPr>
          <p:cNvSpPr/>
          <p:nvPr/>
        </p:nvSpPr>
        <p:spPr>
          <a:xfrm>
            <a:off x="10128623" y="3286331"/>
            <a:ext cx="1805869" cy="2724450"/>
          </a:xfrm>
          <a:prstGeom prst="roundRect">
            <a:avLst/>
          </a:prstGeom>
          <a:solidFill>
            <a:schemeClr val="tx1">
              <a:lumMod val="95000"/>
            </a:schemeClr>
          </a:solidFill>
          <a:ln w="28575">
            <a:solidFill>
              <a:schemeClr val="tx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dirty="0">
                <a:solidFill>
                  <a:schemeClr val="bg2"/>
                </a:solidFill>
                <a:cs typeface="Poppins Light" panose="02000000000000000000" pitchFamily="2" charset="77"/>
              </a:rPr>
              <a:t>Get organized—and get busy.</a:t>
            </a:r>
          </a:p>
        </p:txBody>
      </p:sp>
      <p:grpSp>
        <p:nvGrpSpPr>
          <p:cNvPr id="18" name="Group 17">
            <a:extLst>
              <a:ext uri="{FF2B5EF4-FFF2-40B4-BE49-F238E27FC236}">
                <a16:creationId xmlns:a16="http://schemas.microsoft.com/office/drawing/2014/main" id="{5E7B40EC-650A-3D41-A2D8-832327E8F173}"/>
              </a:ext>
            </a:extLst>
          </p:cNvPr>
          <p:cNvGrpSpPr>
            <a:grpSpLocks noChangeAspect="1"/>
          </p:cNvGrpSpPr>
          <p:nvPr/>
        </p:nvGrpSpPr>
        <p:grpSpPr>
          <a:xfrm>
            <a:off x="961228" y="3488482"/>
            <a:ext cx="390158" cy="365760"/>
            <a:chOff x="1685134" y="1031318"/>
            <a:chExt cx="795719" cy="745958"/>
          </a:xfrm>
        </p:grpSpPr>
        <p:sp>
          <p:nvSpPr>
            <p:cNvPr id="19" name="Oval 18">
              <a:extLst>
                <a:ext uri="{FF2B5EF4-FFF2-40B4-BE49-F238E27FC236}">
                  <a16:creationId xmlns:a16="http://schemas.microsoft.com/office/drawing/2014/main" id="{C51BE6BA-07E8-3547-89A0-F7F175393474}"/>
                </a:ext>
              </a:extLst>
            </p:cNvPr>
            <p:cNvSpPr>
              <a:spLocks noChangeAspect="1"/>
            </p:cNvSpPr>
            <p:nvPr/>
          </p:nvSpPr>
          <p:spPr>
            <a:xfrm>
              <a:off x="1685134" y="1207781"/>
              <a:ext cx="457200" cy="457200"/>
            </a:xfrm>
            <a:prstGeom prst="ellipse">
              <a:avLst/>
            </a:prstGeom>
            <a:solidFill>
              <a:schemeClr val="bg1">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55EA336-6AA3-784A-AA3C-46CD10C086E0}"/>
                </a:ext>
              </a:extLst>
            </p:cNvPr>
            <p:cNvSpPr>
              <a:spLocks noChangeAspect="1"/>
            </p:cNvSpPr>
            <p:nvPr/>
          </p:nvSpPr>
          <p:spPr>
            <a:xfrm>
              <a:off x="1819116" y="1031318"/>
              <a:ext cx="457200" cy="457200"/>
            </a:xfrm>
            <a:prstGeom prst="ellipse">
              <a:avLst/>
            </a:prstGeom>
            <a:solidFill>
              <a:srgbClr val="E9E9E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EEDD935-60F3-B346-AE2C-7E6B37A372CA}"/>
                </a:ext>
              </a:extLst>
            </p:cNvPr>
            <p:cNvSpPr/>
            <p:nvPr/>
          </p:nvSpPr>
          <p:spPr>
            <a:xfrm>
              <a:off x="1903337" y="1199760"/>
              <a:ext cx="577516" cy="577516"/>
            </a:xfrm>
            <a:prstGeom prst="ellipse">
              <a:avLst/>
            </a:prstGeom>
            <a:solidFill>
              <a:schemeClr val="accent3">
                <a:alpha val="9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E5667B9-5155-DF45-800E-ED8DC23AD6C7}"/>
              </a:ext>
            </a:extLst>
          </p:cNvPr>
          <p:cNvGrpSpPr>
            <a:grpSpLocks noChangeAspect="1"/>
          </p:cNvGrpSpPr>
          <p:nvPr/>
        </p:nvGrpSpPr>
        <p:grpSpPr>
          <a:xfrm>
            <a:off x="2904006" y="3488482"/>
            <a:ext cx="390158" cy="365760"/>
            <a:chOff x="1685134" y="1031318"/>
            <a:chExt cx="795719" cy="745958"/>
          </a:xfrm>
        </p:grpSpPr>
        <p:sp>
          <p:nvSpPr>
            <p:cNvPr id="23" name="Oval 22">
              <a:extLst>
                <a:ext uri="{FF2B5EF4-FFF2-40B4-BE49-F238E27FC236}">
                  <a16:creationId xmlns:a16="http://schemas.microsoft.com/office/drawing/2014/main" id="{6AC85E5F-FE9A-0740-BD80-A46086D631AB}"/>
                </a:ext>
              </a:extLst>
            </p:cNvPr>
            <p:cNvSpPr>
              <a:spLocks noChangeAspect="1"/>
            </p:cNvSpPr>
            <p:nvPr/>
          </p:nvSpPr>
          <p:spPr>
            <a:xfrm>
              <a:off x="1685134" y="1207781"/>
              <a:ext cx="457200" cy="457200"/>
            </a:xfrm>
            <a:prstGeom prst="ellipse">
              <a:avLst/>
            </a:prstGeom>
            <a:solidFill>
              <a:schemeClr val="bg1">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B31382EF-A5D8-B34E-B181-D05CB53B5655}"/>
                </a:ext>
              </a:extLst>
            </p:cNvPr>
            <p:cNvSpPr>
              <a:spLocks noChangeAspect="1"/>
            </p:cNvSpPr>
            <p:nvPr/>
          </p:nvSpPr>
          <p:spPr>
            <a:xfrm>
              <a:off x="1819116" y="1031318"/>
              <a:ext cx="457200" cy="457200"/>
            </a:xfrm>
            <a:prstGeom prst="ellipse">
              <a:avLst/>
            </a:prstGeom>
            <a:solidFill>
              <a:srgbClr val="E9E9E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C422315-8BF9-FC49-94EB-C4A808561F11}"/>
                </a:ext>
              </a:extLst>
            </p:cNvPr>
            <p:cNvSpPr/>
            <p:nvPr/>
          </p:nvSpPr>
          <p:spPr>
            <a:xfrm>
              <a:off x="1903337" y="1199760"/>
              <a:ext cx="577516" cy="577516"/>
            </a:xfrm>
            <a:prstGeom prst="ellipse">
              <a:avLst/>
            </a:prstGeom>
            <a:solidFill>
              <a:schemeClr val="accent3">
                <a:alpha val="9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8D496122-04C9-0941-81DA-4853AA33BAEB}"/>
              </a:ext>
            </a:extLst>
          </p:cNvPr>
          <p:cNvGrpSpPr>
            <a:grpSpLocks noChangeAspect="1"/>
          </p:cNvGrpSpPr>
          <p:nvPr/>
        </p:nvGrpSpPr>
        <p:grpSpPr>
          <a:xfrm>
            <a:off x="4882254" y="3437306"/>
            <a:ext cx="390158" cy="365760"/>
            <a:chOff x="1685134" y="1031318"/>
            <a:chExt cx="795719" cy="745958"/>
          </a:xfrm>
        </p:grpSpPr>
        <p:sp>
          <p:nvSpPr>
            <p:cNvPr id="27" name="Oval 26">
              <a:extLst>
                <a:ext uri="{FF2B5EF4-FFF2-40B4-BE49-F238E27FC236}">
                  <a16:creationId xmlns:a16="http://schemas.microsoft.com/office/drawing/2014/main" id="{AD9E5236-F469-2749-9788-54F8692ACB46}"/>
                </a:ext>
              </a:extLst>
            </p:cNvPr>
            <p:cNvSpPr>
              <a:spLocks noChangeAspect="1"/>
            </p:cNvSpPr>
            <p:nvPr/>
          </p:nvSpPr>
          <p:spPr>
            <a:xfrm>
              <a:off x="1685134" y="1207781"/>
              <a:ext cx="457200" cy="457200"/>
            </a:xfrm>
            <a:prstGeom prst="ellipse">
              <a:avLst/>
            </a:prstGeom>
            <a:solidFill>
              <a:schemeClr val="bg1">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6E9446FF-7E91-8D43-A4B4-29CE06BA4FE4}"/>
                </a:ext>
              </a:extLst>
            </p:cNvPr>
            <p:cNvSpPr>
              <a:spLocks noChangeAspect="1"/>
            </p:cNvSpPr>
            <p:nvPr/>
          </p:nvSpPr>
          <p:spPr>
            <a:xfrm>
              <a:off x="1819116" y="1031318"/>
              <a:ext cx="457200" cy="457200"/>
            </a:xfrm>
            <a:prstGeom prst="ellipse">
              <a:avLst/>
            </a:prstGeom>
            <a:solidFill>
              <a:srgbClr val="E9E9E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E309824-2BC8-FD4D-92F9-9D33203C13FB}"/>
                </a:ext>
              </a:extLst>
            </p:cNvPr>
            <p:cNvSpPr/>
            <p:nvPr/>
          </p:nvSpPr>
          <p:spPr>
            <a:xfrm>
              <a:off x="1903337" y="1199760"/>
              <a:ext cx="577516" cy="577516"/>
            </a:xfrm>
            <a:prstGeom prst="ellipse">
              <a:avLst/>
            </a:prstGeom>
            <a:solidFill>
              <a:schemeClr val="accent3">
                <a:alpha val="9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36F1D9F0-2ABA-2746-BC34-D40CBB99FFD1}"/>
              </a:ext>
            </a:extLst>
          </p:cNvPr>
          <p:cNvGrpSpPr>
            <a:grpSpLocks noChangeAspect="1"/>
          </p:cNvGrpSpPr>
          <p:nvPr/>
        </p:nvGrpSpPr>
        <p:grpSpPr>
          <a:xfrm>
            <a:off x="6825032" y="3437306"/>
            <a:ext cx="390158" cy="365760"/>
            <a:chOff x="1685134" y="1031318"/>
            <a:chExt cx="795719" cy="745958"/>
          </a:xfrm>
        </p:grpSpPr>
        <p:sp>
          <p:nvSpPr>
            <p:cNvPr id="31" name="Oval 30">
              <a:extLst>
                <a:ext uri="{FF2B5EF4-FFF2-40B4-BE49-F238E27FC236}">
                  <a16:creationId xmlns:a16="http://schemas.microsoft.com/office/drawing/2014/main" id="{5F481A5A-6965-704D-A4DF-7FC025B50D09}"/>
                </a:ext>
              </a:extLst>
            </p:cNvPr>
            <p:cNvSpPr>
              <a:spLocks noChangeAspect="1"/>
            </p:cNvSpPr>
            <p:nvPr/>
          </p:nvSpPr>
          <p:spPr>
            <a:xfrm>
              <a:off x="1685134" y="1207781"/>
              <a:ext cx="457200" cy="457200"/>
            </a:xfrm>
            <a:prstGeom prst="ellipse">
              <a:avLst/>
            </a:prstGeom>
            <a:solidFill>
              <a:schemeClr val="bg1">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96C1B91-5AF8-F543-8C0E-FA709BD4DFF8}"/>
                </a:ext>
              </a:extLst>
            </p:cNvPr>
            <p:cNvSpPr>
              <a:spLocks noChangeAspect="1"/>
            </p:cNvSpPr>
            <p:nvPr/>
          </p:nvSpPr>
          <p:spPr>
            <a:xfrm>
              <a:off x="1819116" y="1031318"/>
              <a:ext cx="457200" cy="457200"/>
            </a:xfrm>
            <a:prstGeom prst="ellipse">
              <a:avLst/>
            </a:prstGeom>
            <a:solidFill>
              <a:srgbClr val="E9E9E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8E9FB70-532A-434A-BF0F-85207E839D4D}"/>
                </a:ext>
              </a:extLst>
            </p:cNvPr>
            <p:cNvSpPr/>
            <p:nvPr/>
          </p:nvSpPr>
          <p:spPr>
            <a:xfrm>
              <a:off x="1903337" y="1199760"/>
              <a:ext cx="577516" cy="577516"/>
            </a:xfrm>
            <a:prstGeom prst="ellipse">
              <a:avLst/>
            </a:prstGeom>
            <a:solidFill>
              <a:schemeClr val="accent3">
                <a:alpha val="9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4E27C73-29DE-FD4F-88BA-CD17BB0A5892}"/>
              </a:ext>
            </a:extLst>
          </p:cNvPr>
          <p:cNvGrpSpPr>
            <a:grpSpLocks noChangeAspect="1"/>
          </p:cNvGrpSpPr>
          <p:nvPr/>
        </p:nvGrpSpPr>
        <p:grpSpPr>
          <a:xfrm>
            <a:off x="8832354" y="3358155"/>
            <a:ext cx="390158" cy="365760"/>
            <a:chOff x="1685134" y="1031318"/>
            <a:chExt cx="795719" cy="745958"/>
          </a:xfrm>
        </p:grpSpPr>
        <p:sp>
          <p:nvSpPr>
            <p:cNvPr id="35" name="Oval 34">
              <a:extLst>
                <a:ext uri="{FF2B5EF4-FFF2-40B4-BE49-F238E27FC236}">
                  <a16:creationId xmlns:a16="http://schemas.microsoft.com/office/drawing/2014/main" id="{2630D325-2A20-AE4D-BF52-9E3AC2943704}"/>
                </a:ext>
              </a:extLst>
            </p:cNvPr>
            <p:cNvSpPr>
              <a:spLocks noChangeAspect="1"/>
            </p:cNvSpPr>
            <p:nvPr/>
          </p:nvSpPr>
          <p:spPr>
            <a:xfrm>
              <a:off x="1685134" y="1207781"/>
              <a:ext cx="457200" cy="457200"/>
            </a:xfrm>
            <a:prstGeom prst="ellipse">
              <a:avLst/>
            </a:prstGeom>
            <a:solidFill>
              <a:schemeClr val="bg1">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25367052-BFA4-D245-9605-334CF5BF4784}"/>
                </a:ext>
              </a:extLst>
            </p:cNvPr>
            <p:cNvSpPr>
              <a:spLocks noChangeAspect="1"/>
            </p:cNvSpPr>
            <p:nvPr/>
          </p:nvSpPr>
          <p:spPr>
            <a:xfrm>
              <a:off x="1819116" y="1031318"/>
              <a:ext cx="457200" cy="457200"/>
            </a:xfrm>
            <a:prstGeom prst="ellipse">
              <a:avLst/>
            </a:prstGeom>
            <a:solidFill>
              <a:srgbClr val="E9E9E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E6A16D9-CC7F-344E-9B40-7DF172C9EDE5}"/>
                </a:ext>
              </a:extLst>
            </p:cNvPr>
            <p:cNvSpPr/>
            <p:nvPr/>
          </p:nvSpPr>
          <p:spPr>
            <a:xfrm>
              <a:off x="1903337" y="1199760"/>
              <a:ext cx="577516" cy="577516"/>
            </a:xfrm>
            <a:prstGeom prst="ellipse">
              <a:avLst/>
            </a:prstGeom>
            <a:solidFill>
              <a:schemeClr val="accent3">
                <a:alpha val="9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4756D2DB-6B1A-BA40-8541-32AA416E7991}"/>
              </a:ext>
            </a:extLst>
          </p:cNvPr>
          <p:cNvGrpSpPr>
            <a:grpSpLocks noChangeAspect="1"/>
          </p:cNvGrpSpPr>
          <p:nvPr/>
        </p:nvGrpSpPr>
        <p:grpSpPr>
          <a:xfrm>
            <a:off x="10775132" y="3358155"/>
            <a:ext cx="390158" cy="365760"/>
            <a:chOff x="1685134" y="1031318"/>
            <a:chExt cx="795719" cy="745958"/>
          </a:xfrm>
        </p:grpSpPr>
        <p:sp>
          <p:nvSpPr>
            <p:cNvPr id="39" name="Oval 38">
              <a:extLst>
                <a:ext uri="{FF2B5EF4-FFF2-40B4-BE49-F238E27FC236}">
                  <a16:creationId xmlns:a16="http://schemas.microsoft.com/office/drawing/2014/main" id="{7C20A9F9-DCB5-9544-A938-C4E2551BF2CB}"/>
                </a:ext>
              </a:extLst>
            </p:cNvPr>
            <p:cNvSpPr>
              <a:spLocks noChangeAspect="1"/>
            </p:cNvSpPr>
            <p:nvPr/>
          </p:nvSpPr>
          <p:spPr>
            <a:xfrm>
              <a:off x="1685134" y="1207781"/>
              <a:ext cx="457200" cy="457200"/>
            </a:xfrm>
            <a:prstGeom prst="ellipse">
              <a:avLst/>
            </a:prstGeom>
            <a:solidFill>
              <a:schemeClr val="bg1">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539D1C4B-6FF4-E14B-8955-102A42AFDBAB}"/>
                </a:ext>
              </a:extLst>
            </p:cNvPr>
            <p:cNvSpPr>
              <a:spLocks noChangeAspect="1"/>
            </p:cNvSpPr>
            <p:nvPr/>
          </p:nvSpPr>
          <p:spPr>
            <a:xfrm>
              <a:off x="1819116" y="1031318"/>
              <a:ext cx="457200" cy="457200"/>
            </a:xfrm>
            <a:prstGeom prst="ellipse">
              <a:avLst/>
            </a:prstGeom>
            <a:solidFill>
              <a:srgbClr val="E9E9E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E8818D-104B-6E44-BB8D-734C686752E2}"/>
                </a:ext>
              </a:extLst>
            </p:cNvPr>
            <p:cNvSpPr/>
            <p:nvPr/>
          </p:nvSpPr>
          <p:spPr>
            <a:xfrm>
              <a:off x="1903337" y="1199760"/>
              <a:ext cx="577516" cy="577516"/>
            </a:xfrm>
            <a:prstGeom prst="ellipse">
              <a:avLst/>
            </a:prstGeom>
            <a:solidFill>
              <a:schemeClr val="accent3">
                <a:alpha val="9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DCD5DA7A-C302-8E48-9788-E460E58BC9AC}"/>
              </a:ext>
            </a:extLst>
          </p:cNvPr>
          <p:cNvSpPr/>
          <p:nvPr/>
        </p:nvSpPr>
        <p:spPr>
          <a:xfrm>
            <a:off x="253373" y="362857"/>
            <a:ext cx="515884" cy="89446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05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C9922BC6-1FC8-E142-8DA8-63214B27D446}"/>
              </a:ext>
            </a:extLst>
          </p:cNvPr>
          <p:cNvSpPr/>
          <p:nvPr/>
        </p:nvSpPr>
        <p:spPr>
          <a:xfrm>
            <a:off x="361431" y="1285461"/>
            <a:ext cx="5937769" cy="3474898"/>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50000"/>
              </a:lnSpc>
            </a:pPr>
            <a:r>
              <a:rPr lang="en-US" b="1" dirty="0">
                <a:solidFill>
                  <a:schemeClr val="accent3"/>
                </a:solidFill>
                <a:cs typeface="Poppins Light" panose="02000000000000000000" pitchFamily="2" charset="77"/>
              </a:rPr>
              <a:t>Where no detail is forgotten and meaningful interactions happen.</a:t>
            </a:r>
            <a:endParaRPr lang="en-US" sz="1200" b="1" dirty="0">
              <a:solidFill>
                <a:schemeClr val="bg2"/>
              </a:solidFill>
              <a:cs typeface="Poppins Light" panose="02000000000000000000" pitchFamily="2" charset="77"/>
            </a:endParaRPr>
          </a:p>
          <a:p>
            <a:pPr>
              <a:lnSpc>
                <a:spcPct val="150000"/>
              </a:lnSpc>
            </a:pPr>
            <a:r>
              <a:rPr lang="en-US" sz="1600" dirty="0">
                <a:solidFill>
                  <a:schemeClr val="bg2"/>
                </a:solidFill>
                <a:cs typeface="Poppins Light" panose="02000000000000000000" pitchFamily="2" charset="77"/>
              </a:rPr>
              <a:t>Imagine this—a top customer calls unexpectedly, but you don’t sweat it. In an instant you’re informed and prepared with a comprehensive view of all their interactions with your company, no matter where you are. With all this rich information, you personalize conversations and build trust, because you know things like which products they have, when their contracts are expiring, the last time you spoke, even down to their birthday and kids’ names. You nailed it! All your customers think they’re your best and most valued.</a:t>
            </a:r>
          </a:p>
        </p:txBody>
      </p:sp>
      <p:sp>
        <p:nvSpPr>
          <p:cNvPr id="4" name="Title 3">
            <a:extLst>
              <a:ext uri="{FF2B5EF4-FFF2-40B4-BE49-F238E27FC236}">
                <a16:creationId xmlns:a16="http://schemas.microsoft.com/office/drawing/2014/main" id="{178E645E-F2FE-F942-AC3A-470962E3249A}"/>
              </a:ext>
            </a:extLst>
          </p:cNvPr>
          <p:cNvSpPr>
            <a:spLocks noGrp="1"/>
          </p:cNvSpPr>
          <p:nvPr>
            <p:ph type="title"/>
          </p:nvPr>
        </p:nvSpPr>
        <p:spPr/>
        <p:txBody>
          <a:bodyPr/>
          <a:lstStyle/>
          <a:p>
            <a:r>
              <a:rPr lang="en-US" dirty="0"/>
              <a:t>Delight every customer, every time.</a:t>
            </a:r>
          </a:p>
        </p:txBody>
      </p:sp>
      <p:cxnSp>
        <p:nvCxnSpPr>
          <p:cNvPr id="13" name="Straight Connector 12">
            <a:extLst>
              <a:ext uri="{FF2B5EF4-FFF2-40B4-BE49-F238E27FC236}">
                <a16:creationId xmlns:a16="http://schemas.microsoft.com/office/drawing/2014/main" id="{819DEEDC-38F2-1A40-AC40-A075CC69164B}"/>
              </a:ext>
            </a:extLst>
          </p:cNvPr>
          <p:cNvCxnSpPr>
            <a:cxnSpLocks/>
          </p:cNvCxnSpPr>
          <p:nvPr/>
        </p:nvCxnSpPr>
        <p:spPr>
          <a:xfrm>
            <a:off x="629142" y="1308179"/>
            <a:ext cx="10662972" cy="0"/>
          </a:xfrm>
          <a:prstGeom prst="line">
            <a:avLst/>
          </a:prstGeom>
          <a:ln w="38100">
            <a:solidFill>
              <a:schemeClr val="bg1">
                <a:lumMod val="20000"/>
                <a:lumOff val="80000"/>
              </a:schemeClr>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B3DB01E7-DB81-934C-A283-27AE5EA42D45}"/>
              </a:ext>
            </a:extLst>
          </p:cNvPr>
          <p:cNvPicPr>
            <a:picLocks noChangeAspect="1"/>
          </p:cNvPicPr>
          <p:nvPr/>
        </p:nvPicPr>
        <p:blipFill>
          <a:blip r:embed="rId3"/>
          <a:stretch>
            <a:fillRect/>
          </a:stretch>
        </p:blipFill>
        <p:spPr>
          <a:xfrm>
            <a:off x="6796653" y="1468809"/>
            <a:ext cx="4495461" cy="4467539"/>
          </a:xfrm>
          <a:prstGeom prst="rect">
            <a:avLst/>
          </a:prstGeom>
        </p:spPr>
      </p:pic>
    </p:spTree>
    <p:extLst>
      <p:ext uri="{BB962C8B-B14F-4D97-AF65-F5344CB8AC3E}">
        <p14:creationId xmlns:p14="http://schemas.microsoft.com/office/powerpoint/2010/main" val="225877024"/>
      </p:ext>
    </p:extLst>
  </p:cSld>
  <p:clrMapOvr>
    <a:masterClrMapping/>
  </p:clrMapOvr>
</p:sld>
</file>

<file path=ppt/theme/theme1.xml><?xml version="1.0" encoding="utf-8"?>
<a:theme xmlns:a="http://schemas.openxmlformats.org/drawingml/2006/main" name="Act! Theme">
  <a:themeElements>
    <a:clrScheme name="Swiftpage September 2017">
      <a:dk1>
        <a:srgbClr val="929289"/>
      </a:dk1>
      <a:lt1>
        <a:srgbClr val="FFFFFF"/>
      </a:lt1>
      <a:dk2>
        <a:srgbClr val="364550"/>
      </a:dk2>
      <a:lt2>
        <a:srgbClr val="FFFFFF"/>
      </a:lt2>
      <a:accent1>
        <a:srgbClr val="FE5000"/>
      </a:accent1>
      <a:accent2>
        <a:srgbClr val="364550"/>
      </a:accent2>
      <a:accent3>
        <a:srgbClr val="328BC3"/>
      </a:accent3>
      <a:accent4>
        <a:srgbClr val="09B3DB"/>
      </a:accent4>
      <a:accent5>
        <a:srgbClr val="00E4AB"/>
      </a:accent5>
      <a:accent6>
        <a:srgbClr val="C80954"/>
      </a:accent6>
      <a:hlink>
        <a:srgbClr val="FE5000"/>
      </a:hlink>
      <a:folHlink>
        <a:srgbClr val="09B3D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t">
        <a:normAutofit/>
      </a:bodyPr>
      <a:lstStyle>
        <a:defPPr>
          <a:defRPr dirty="0" smtClean="0">
            <a:solidFill>
              <a:srgbClr val="535353"/>
            </a:solidFill>
          </a:defRPr>
        </a:defPPr>
      </a:lstStyle>
    </a:txDef>
  </a:objectDefaults>
  <a:extraClrSchemeLst/>
  <a:extLst>
    <a:ext uri="{05A4C25C-085E-4340-85A3-A5531E510DB2}">
      <thm15:themeFamily xmlns:thm15="http://schemas.microsoft.com/office/thememl/2012/main" name="Act_PPT_Template_Builtforgrowth-v1.pptx [Read-Only]" id="{F895666B-0FA2-4263-AF8F-6E2EA3EE9EF5}" vid="{E12E1714-B7FC-4916-ABBD-A5125CD0E5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wiftpage Color Theme">
      <a:dk1>
        <a:sysClr val="windowText" lastClr="000000"/>
      </a:dk1>
      <a:lt1>
        <a:sysClr val="window" lastClr="FFFFFF"/>
      </a:lt1>
      <a:dk2>
        <a:srgbClr val="FE5000"/>
      </a:dk2>
      <a:lt2>
        <a:srgbClr val="EEEEEE"/>
      </a:lt2>
      <a:accent1>
        <a:srgbClr val="00DDDB"/>
      </a:accent1>
      <a:accent2>
        <a:srgbClr val="009CA6"/>
      </a:accent2>
      <a:accent3>
        <a:srgbClr val="006788"/>
      </a:accent3>
      <a:accent4>
        <a:srgbClr val="444444"/>
      </a:accent4>
      <a:accent5>
        <a:srgbClr val="666666"/>
      </a:accent5>
      <a:accent6>
        <a:srgbClr val="C0C0C0"/>
      </a:accent6>
      <a:hlink>
        <a:srgbClr val="00DDDB"/>
      </a:hlink>
      <a:folHlink>
        <a:srgbClr val="0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8480E2026A314F916B01C55D0F9B6D" ma:contentTypeVersion="" ma:contentTypeDescription="Create a new document." ma:contentTypeScope="" ma:versionID="d6ed54be2082d90991980822efbfb8bf">
  <xsd:schema xmlns:xsd="http://www.w3.org/2001/XMLSchema" xmlns:xs="http://www.w3.org/2001/XMLSchema" xmlns:p="http://schemas.microsoft.com/office/2006/metadata/properties" xmlns:ns1="http://schemas.microsoft.com/sharepoint/v3" targetNamespace="http://schemas.microsoft.com/office/2006/metadata/properties" ma:root="true" ma:fieldsID="71c3cda2c8b39f88eabd54cbf92a846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F23031F-2BD3-42D7-9BAD-48A06E6DD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7F4956-13CC-49AF-A270-5F870BB6A552}">
  <ds:schemaRefs>
    <ds:schemaRef ds:uri="http://schemas.microsoft.com/sharepoint/v3/contenttype/forms"/>
  </ds:schemaRefs>
</ds:datastoreItem>
</file>

<file path=customXml/itemProps3.xml><?xml version="1.0" encoding="utf-8"?>
<ds:datastoreItem xmlns:ds="http://schemas.openxmlformats.org/officeDocument/2006/customXml" ds:itemID="{DADD08AC-C80D-46D7-96CF-8C4EEEE9DFE9}">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28658</TotalTime>
  <Words>1040</Words>
  <Application>Microsoft Office PowerPoint</Application>
  <PresentationFormat>Widescreen</PresentationFormat>
  <Paragraphs>86</Paragraphs>
  <Slides>20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HelveticaNeueLT Std Thin</vt:lpstr>
      <vt:lpstr>Poppins</vt:lpstr>
      <vt:lpstr>Poppins Light</vt:lpstr>
      <vt:lpstr>Poppins Medium</vt:lpstr>
      <vt:lpstr>Wingdings</vt:lpstr>
      <vt:lpstr>Act! Theme</vt:lpstr>
      <vt:lpstr>PowerPoint Presentation</vt:lpstr>
      <vt:lpstr>Agenda</vt:lpstr>
      <vt:lpstr>What is Act!?</vt:lpstr>
      <vt:lpstr>PowerPoint Presentation</vt:lpstr>
      <vt:lpstr>Why choose Act!?</vt:lpstr>
      <vt:lpstr>PowerPoint Presentation</vt:lpstr>
      <vt:lpstr>How does Act! benefit my business?</vt:lpstr>
      <vt:lpstr>CRM and Marketing Automation together as one.</vt:lpstr>
      <vt:lpstr>Delight every customer, every time.</vt:lpstr>
      <vt:lpstr>Market like a pro.</vt:lpstr>
      <vt:lpstr>Turn leads into sales.</vt:lpstr>
      <vt:lpstr>Win raving fans for life.</vt:lpstr>
      <vt:lpstr>Focus where it counts. </vt:lpstr>
      <vt:lpstr>Get organized—and get busy.</vt:lpstr>
      <vt:lpstr>What are my options?</vt:lpstr>
      <vt:lpstr>Big results. Small investment.</vt:lpstr>
      <vt:lpstr>What’s new in Act!?</vt:lpstr>
      <vt:lpstr>Recent Innovations</vt:lpstr>
      <vt:lpstr>    Call 866-873-2006    Visit www.act.com   Contact your Act! Certified Consultant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Stephanie Spangler</dc:creator>
  <cp:keywords/>
  <dc:description/>
  <cp:lastModifiedBy>Nate Carson</cp:lastModifiedBy>
  <cp:revision>850</cp:revision>
  <cp:lastPrinted>2017-03-01T23:37:53Z</cp:lastPrinted>
  <dcterms:created xsi:type="dcterms:W3CDTF">2013-05-29T20:45:57Z</dcterms:created>
  <dcterms:modified xsi:type="dcterms:W3CDTF">2020-10-13T18:43:09Z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0x010100EA8480E2026A314F916B01C55D0F9B6D</vt:lpwstr>
  </property>
</Properties>
</file>