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1" r:id="rId1"/>
  </p:sldMasterIdLst>
  <p:notesMasterIdLst>
    <p:notesMasterId r:id="rId9"/>
  </p:notesMasterIdLst>
  <p:sldIdLst>
    <p:sldId id="256" r:id="rId2"/>
    <p:sldId id="258" r:id="rId3"/>
    <p:sldId id="269" r:id="rId4"/>
    <p:sldId id="262" r:id="rId5"/>
    <p:sldId id="268" r:id="rId6"/>
    <p:sldId id="263"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ifer Sonntag" initials="J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9B3DB"/>
    <a:srgbClr val="328BC3"/>
    <a:srgbClr val="364550"/>
    <a:srgbClr val="00E4AB"/>
    <a:srgbClr val="FF32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69"/>
  </p:normalViewPr>
  <p:slideViewPr>
    <p:cSldViewPr snapToGrid="0" snapToObjects="1">
      <p:cViewPr varScale="1">
        <p:scale>
          <a:sx n="67" d="100"/>
          <a:sy n="67" d="100"/>
        </p:scale>
        <p:origin x="61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A53508-06A2-2943-B28E-EED41972685E}" type="datetimeFigureOut">
              <a:rPr lang="en-US" smtClean="0"/>
              <a:t>1/21/2021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870D63-ABEE-CD41-8767-7387BA009000}" type="slidenum">
              <a:rPr lang="en-US" smtClean="0"/>
              <a:t>‹#›</a:t>
            </a:fld>
            <a:endParaRPr lang="en-US"/>
          </a:p>
        </p:txBody>
      </p:sp>
    </p:spTree>
    <p:extLst>
      <p:ext uri="{BB962C8B-B14F-4D97-AF65-F5344CB8AC3E}">
        <p14:creationId xmlns:p14="http://schemas.microsoft.com/office/powerpoint/2010/main" val="1894793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B69083-B4DC-B844-BE50-752F17E6DBB9}"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B69083-B4DC-B844-BE50-752F17E6DBB9}"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B69083-B4DC-B844-BE50-752F17E6DBB9}"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 One Column Layout">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p>
            <a:r>
              <a:rPr lang="en-US" dirty="0"/>
              <a:t>Slide Title</a:t>
            </a:r>
          </a:p>
        </p:txBody>
      </p:sp>
      <p:sp>
        <p:nvSpPr>
          <p:cNvPr id="10" name="Text Placeholder 9"/>
          <p:cNvSpPr>
            <a:spLocks noGrp="1"/>
          </p:cNvSpPr>
          <p:nvPr>
            <p:ph type="body" sz="quarter" idx="10"/>
          </p:nvPr>
        </p:nvSpPr>
        <p:spPr>
          <a:xfrm>
            <a:off x="681116" y="1370914"/>
            <a:ext cx="10902538" cy="44989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extBox 1"/>
          <p:cNvSpPr txBox="1"/>
          <p:nvPr userDrawn="1"/>
        </p:nvSpPr>
        <p:spPr>
          <a:xfrm>
            <a:off x="11214100" y="6210300"/>
            <a:ext cx="914400" cy="914400"/>
          </a:xfrm>
          <a:prstGeom prst="rect">
            <a:avLst/>
          </a:prstGeom>
        </p:spPr>
        <p:txBody>
          <a:bodyPr vert="horz" wrap="none" lIns="91440" tIns="45720" rIns="91440" bIns="45720" rtlCol="0" anchor="t">
            <a:normAutofit/>
          </a:bodyPr>
          <a:lstStyle/>
          <a:p>
            <a:endParaRPr lang="en-US" dirty="0">
              <a:solidFill>
                <a:srgbClr val="535353"/>
              </a:solidFill>
            </a:endParaRPr>
          </a:p>
        </p:txBody>
      </p:sp>
    </p:spTree>
    <p:extLst>
      <p:ext uri="{BB962C8B-B14F-4D97-AF65-F5344CB8AC3E}">
        <p14:creationId xmlns:p14="http://schemas.microsoft.com/office/powerpoint/2010/main" val="745774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B69083-B4DC-B844-BE50-752F17E6DBB9}"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B69083-B4DC-B844-BE50-752F17E6DBB9}"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B69083-B4DC-B844-BE50-752F17E6DBB9}"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B69083-B4DC-B844-BE50-752F17E6DBB9}"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B69083-B4DC-B844-BE50-752F17E6DBB9}"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B69083-B4DC-B844-BE50-752F17E6DBB9}"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B69083-B4DC-B844-BE50-752F17E6DBB9}"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B69083-B4DC-B844-BE50-752F17E6DBB9}" type="datetimeFigureOut">
              <a:rPr lang="en-US" smtClean="0"/>
              <a:t>1/21/2021</a:t>
            </a:fld>
            <a:endParaRPr lang="en-US"/>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55A9DC56-E526-6745-AF46-545BEDCCBFD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B69083-B4DC-B844-BE50-752F17E6DBB9}" type="datetimeFigureOut">
              <a:rPr lang="en-US" smtClean="0"/>
              <a:t>1/21/2021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9DC56-E526-6745-AF46-545BEDCCBFD0}" type="slidenum">
              <a:rPr lang="en-US" smtClean="0"/>
              <a:t>‹#›</a:t>
            </a:fld>
            <a:endParaRPr lang="en-US"/>
          </a:p>
        </p:txBody>
      </p:sp>
    </p:spTree>
    <p:extLst>
      <p:ext uri="{BB962C8B-B14F-4D97-AF65-F5344CB8AC3E}">
        <p14:creationId xmlns:p14="http://schemas.microsoft.com/office/powerpoint/2010/main" val="1579704058"/>
      </p:ext>
    </p:extLst>
  </p:cSld>
  <p:clrMap bg1="lt1" tx1="dk1" bg2="lt2" tx2="dk2" accent1="accent1" accent2="accent2" accent3="accent3" accent4="accent4" accent5="accent5" accent6="accent6" hlink="hlink" folHlink="folHlink"/>
  <p:sldLayoutIdLst>
    <p:sldLayoutId id="2147483902" r:id="rId1"/>
    <p:sldLayoutId id="2147483903" r:id="rId2"/>
    <p:sldLayoutId id="2147483904" r:id="rId3"/>
    <p:sldLayoutId id="2147483905" r:id="rId4"/>
    <p:sldLayoutId id="2147483906" r:id="rId5"/>
    <p:sldLayoutId id="2147483907" r:id="rId6"/>
    <p:sldLayoutId id="2147483908" r:id="rId7"/>
    <p:sldLayoutId id="2147483909" r:id="rId8"/>
    <p:sldLayoutId id="2147483910" r:id="rId9"/>
    <p:sldLayoutId id="2147483911" r:id="rId10"/>
    <p:sldLayoutId id="2147483912" r:id="rId11"/>
    <p:sldLayoutId id="214748391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act.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act.com/uk/definitive-guide-to-lead-generation/" TargetMode="External"/><Relationship Id="rId1" Type="http://schemas.openxmlformats.org/officeDocument/2006/relationships/slideLayout" Target="../slideLayouts/slideLayout12.xml"/><Relationship Id="rId4" Type="http://schemas.openxmlformats.org/officeDocument/2006/relationships/hyperlink" Target="https://www.act.com/docs/default-source/whitepapers/leadgen_whitepaper_us.pdf?sfvrsn=bcadc728_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b="1" dirty="0">
                <a:solidFill>
                  <a:srgbClr val="364550"/>
                </a:solidFill>
                <a:latin typeface="Arial" charset="0"/>
                <a:ea typeface="Arial" charset="0"/>
                <a:cs typeface="Arial" charset="0"/>
              </a:rPr>
              <a:t>Buyer Persona</a:t>
            </a:r>
            <a:br>
              <a:rPr lang="en-GB" b="1" dirty="0">
                <a:solidFill>
                  <a:srgbClr val="364550"/>
                </a:solidFill>
                <a:latin typeface="Arial" charset="0"/>
                <a:ea typeface="Arial" charset="0"/>
                <a:cs typeface="Arial" charset="0"/>
              </a:rPr>
            </a:br>
            <a:r>
              <a:rPr lang="en-GB" b="1" dirty="0">
                <a:solidFill>
                  <a:srgbClr val="364550"/>
                </a:solidFill>
                <a:latin typeface="Arial" charset="0"/>
                <a:ea typeface="Arial" charset="0"/>
                <a:cs typeface="Arial" charset="0"/>
              </a:rPr>
              <a:t>Template</a:t>
            </a:r>
            <a:br>
              <a:rPr lang="en-GB" dirty="0">
                <a:solidFill>
                  <a:srgbClr val="364550"/>
                </a:solidFill>
                <a:latin typeface="Arial" charset="0"/>
                <a:ea typeface="Arial" charset="0"/>
                <a:cs typeface="Arial" charset="0"/>
              </a:rPr>
            </a:br>
            <a:endParaRPr lang="en-US" dirty="0">
              <a:solidFill>
                <a:srgbClr val="364550"/>
              </a:solidFill>
              <a:latin typeface="Arial" charset="0"/>
              <a:ea typeface="Arial" charset="0"/>
              <a:cs typeface="Arial" charset="0"/>
            </a:endParaRPr>
          </a:p>
        </p:txBody>
      </p:sp>
      <p:sp>
        <p:nvSpPr>
          <p:cNvPr id="3" name="Subtitle 2"/>
          <p:cNvSpPr>
            <a:spLocks noGrp="1"/>
          </p:cNvSpPr>
          <p:nvPr>
            <p:ph type="subTitle" idx="1"/>
          </p:nvPr>
        </p:nvSpPr>
        <p:spPr/>
        <p:txBody>
          <a:bodyPr/>
          <a:lstStyle/>
          <a:p>
            <a:r>
              <a:rPr lang="en-US" dirty="0">
                <a:solidFill>
                  <a:srgbClr val="364550"/>
                </a:solidFill>
                <a:latin typeface="Arial" charset="0"/>
                <a:ea typeface="Arial" charset="0"/>
                <a:cs typeface="Arial" charset="0"/>
              </a:rPr>
              <a:t>Create your own buyer personas in a few easy-to-follow steps</a:t>
            </a:r>
          </a:p>
        </p:txBody>
      </p:sp>
      <p:pic>
        <p:nvPicPr>
          <p:cNvPr id="4" name="Picture 3">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08057" y="4744994"/>
            <a:ext cx="1292823" cy="1292823"/>
          </a:xfrm>
          <a:prstGeom prst="rect">
            <a:avLst/>
          </a:prstGeom>
        </p:spPr>
      </p:pic>
    </p:spTree>
    <p:extLst>
      <p:ext uri="{BB962C8B-B14F-4D97-AF65-F5344CB8AC3E}">
        <p14:creationId xmlns:p14="http://schemas.microsoft.com/office/powerpoint/2010/main" val="1473834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116" y="201351"/>
            <a:ext cx="10515600" cy="1325563"/>
          </a:xfrm>
        </p:spPr>
        <p:txBody>
          <a:bodyPr>
            <a:normAutofit/>
          </a:bodyPr>
          <a:lstStyle/>
          <a:p>
            <a:pPr defTabSz="685800"/>
            <a:r>
              <a:rPr lang="en-GB" sz="3200" b="1" dirty="0">
                <a:solidFill>
                  <a:srgbClr val="364550"/>
                </a:solidFill>
                <a:latin typeface="Arial" charset="0"/>
                <a:ea typeface="Arial" charset="0"/>
                <a:cs typeface="Arial" charset="0"/>
              </a:rPr>
              <a:t>What Are Buyer Personas?</a:t>
            </a:r>
          </a:p>
        </p:txBody>
      </p:sp>
      <p:sp>
        <p:nvSpPr>
          <p:cNvPr id="3" name="Text Placeholder 2"/>
          <p:cNvSpPr>
            <a:spLocks noGrp="1"/>
          </p:cNvSpPr>
          <p:nvPr>
            <p:ph type="body" sz="quarter" idx="10"/>
          </p:nvPr>
        </p:nvSpPr>
        <p:spPr>
          <a:xfrm>
            <a:off x="681116" y="1370915"/>
            <a:ext cx="10902538" cy="1346965"/>
          </a:xfrm>
        </p:spPr>
        <p:txBody>
          <a:bodyPr>
            <a:normAutofit fontScale="92500" lnSpcReduction="20000"/>
          </a:bodyPr>
          <a:lstStyle/>
          <a:p>
            <a:pPr marL="222250" indent="-209550" fontAlgn="t">
              <a:lnSpc>
                <a:spcPct val="110000"/>
              </a:lnSpc>
            </a:pPr>
            <a:r>
              <a:rPr lang="en-GB" sz="2400" dirty="0">
                <a:solidFill>
                  <a:srgbClr val="364550"/>
                </a:solidFill>
                <a:latin typeface="Arial" charset="0"/>
                <a:ea typeface="Arial" charset="0"/>
                <a:cs typeface="Arial" charset="0"/>
              </a:rPr>
              <a:t>Before you sell anything, you need to know </a:t>
            </a:r>
            <a:r>
              <a:rPr lang="en-GB" sz="2400" b="1" dirty="0">
                <a:solidFill>
                  <a:srgbClr val="328BC3"/>
                </a:solidFill>
                <a:latin typeface="Arial" charset="0"/>
                <a:ea typeface="Arial" charset="0"/>
                <a:cs typeface="Arial" charset="0"/>
              </a:rPr>
              <a:t>who you are selling to</a:t>
            </a:r>
            <a:r>
              <a:rPr lang="en-GB" sz="2400" dirty="0">
                <a:solidFill>
                  <a:srgbClr val="364550"/>
                </a:solidFill>
                <a:latin typeface="Arial" charset="0"/>
                <a:ea typeface="Arial" charset="0"/>
                <a:cs typeface="Arial" charset="0"/>
              </a:rPr>
              <a:t>. Without this information, you are far less likely to convince the buyer to part with their money. Crucially, you’ll get to know them in advance so that you can speak their language and appeal to their interests. </a:t>
            </a:r>
            <a:endParaRPr lang="en-US" sz="2400" dirty="0">
              <a:solidFill>
                <a:srgbClr val="364550"/>
              </a:solidFill>
              <a:latin typeface="Arial" charset="0"/>
              <a:ea typeface="Arial" charset="0"/>
              <a:cs typeface="Arial" charset="0"/>
            </a:endParaRPr>
          </a:p>
          <a:p>
            <a:pPr marL="0" indent="0">
              <a:buNone/>
            </a:pPr>
            <a:endParaRPr lang="en-GB" b="1" dirty="0"/>
          </a:p>
        </p:txBody>
      </p:sp>
      <p:sp>
        <p:nvSpPr>
          <p:cNvPr id="4" name="TextBox 3"/>
          <p:cNvSpPr txBox="1"/>
          <p:nvPr/>
        </p:nvSpPr>
        <p:spPr>
          <a:xfrm>
            <a:off x="3409627" y="6400800"/>
            <a:ext cx="914400" cy="914400"/>
          </a:xfrm>
          <a:prstGeom prst="rect">
            <a:avLst/>
          </a:prstGeom>
        </p:spPr>
        <p:txBody>
          <a:bodyPr vert="horz" wrap="none" lIns="91440" tIns="45720" rIns="91440" bIns="45720" rtlCol="0" anchor="t">
            <a:normAutofit/>
          </a:bodyPr>
          <a:lstStyle/>
          <a:p>
            <a:endParaRPr lang="en-US" dirty="0">
              <a:solidFill>
                <a:srgbClr val="535353"/>
              </a:solidFill>
            </a:endParaRPr>
          </a:p>
        </p:txBody>
      </p:sp>
      <p:grpSp>
        <p:nvGrpSpPr>
          <p:cNvPr id="10" name="Group 9"/>
          <p:cNvGrpSpPr/>
          <p:nvPr/>
        </p:nvGrpSpPr>
        <p:grpSpPr>
          <a:xfrm>
            <a:off x="864050" y="2817045"/>
            <a:ext cx="10332667" cy="1113182"/>
            <a:chOff x="668491" y="2817045"/>
            <a:chExt cx="10927788" cy="1113182"/>
          </a:xfrm>
        </p:grpSpPr>
        <p:sp>
          <p:nvSpPr>
            <p:cNvPr id="5" name="Rounded Rectangle 4"/>
            <p:cNvSpPr/>
            <p:nvPr/>
          </p:nvSpPr>
          <p:spPr>
            <a:xfrm>
              <a:off x="791819" y="2817045"/>
              <a:ext cx="10804460" cy="1113182"/>
            </a:xfrm>
            <a:prstGeom prst="roundRect">
              <a:avLst/>
            </a:prstGeom>
            <a:solidFill>
              <a:srgbClr val="09B3DB"/>
            </a:solidFill>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6" name="TextBox 5"/>
            <p:cNvSpPr txBox="1"/>
            <p:nvPr/>
          </p:nvSpPr>
          <p:spPr>
            <a:xfrm>
              <a:off x="668491" y="2988915"/>
              <a:ext cx="10927787" cy="769441"/>
            </a:xfrm>
            <a:prstGeom prst="rect">
              <a:avLst/>
            </a:prstGeom>
            <a:noFill/>
          </p:spPr>
          <p:txBody>
            <a:bodyPr wrap="square" rtlCol="0">
              <a:spAutoFit/>
            </a:bodyPr>
            <a:lstStyle/>
            <a:p>
              <a:pPr algn="ctr"/>
              <a:r>
                <a:rPr lang="en-US" sz="2200" b="1" dirty="0">
                  <a:latin typeface="Arial" charset="0"/>
                  <a:ea typeface="Arial" charset="0"/>
                  <a:cs typeface="Arial" charset="0"/>
                </a:rPr>
                <a:t>Buyer personas are fictional, hypothetical representations of your typical customers. </a:t>
              </a:r>
            </a:p>
          </p:txBody>
        </p:sp>
      </p:grpSp>
      <p:sp>
        <p:nvSpPr>
          <p:cNvPr id="8" name="TextBox 7"/>
          <p:cNvSpPr txBox="1"/>
          <p:nvPr/>
        </p:nvSpPr>
        <p:spPr>
          <a:xfrm>
            <a:off x="681116" y="4223958"/>
            <a:ext cx="10902538" cy="1928990"/>
          </a:xfrm>
          <a:prstGeom prst="rect">
            <a:avLst/>
          </a:prstGeom>
          <a:noFill/>
        </p:spPr>
        <p:txBody>
          <a:bodyPr wrap="square" rtlCol="0">
            <a:spAutoFit/>
          </a:bodyPr>
          <a:lstStyle/>
          <a:p>
            <a:pPr marL="222250" indent="-222250" fontAlgn="t">
              <a:lnSpc>
                <a:spcPct val="90000"/>
              </a:lnSpc>
              <a:spcBef>
                <a:spcPts val="1000"/>
              </a:spcBef>
              <a:buFont typeface="Arial" charset="0"/>
              <a:buChar char="•"/>
            </a:pPr>
            <a:r>
              <a:rPr lang="en-GB" sz="2200" dirty="0">
                <a:solidFill>
                  <a:srgbClr val="364550"/>
                </a:solidFill>
                <a:latin typeface="Arial" charset="0"/>
                <a:ea typeface="Arial" charset="0"/>
                <a:cs typeface="Arial" charset="0"/>
              </a:rPr>
              <a:t>They are created through detailed market research about your customers’ buying traits. Using a variety of techniques, you create your ‘ideal customer’ so that you know exactly who you are dealing with. This often includes their demographics, motivations, occupation, education, and the challenges and struggles that they face. Essentially, this is a way to target specific areas of your audience and pinpoint exactly what makes them purchase a product or use a service.</a:t>
            </a:r>
          </a:p>
        </p:txBody>
      </p:sp>
    </p:spTree>
    <p:extLst>
      <p:ext uri="{BB962C8B-B14F-4D97-AF65-F5344CB8AC3E}">
        <p14:creationId xmlns:p14="http://schemas.microsoft.com/office/powerpoint/2010/main" val="1339263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231"/>
            <a:ext cx="10515600" cy="1325563"/>
          </a:xfrm>
        </p:spPr>
        <p:txBody>
          <a:bodyPr>
            <a:normAutofit/>
          </a:bodyPr>
          <a:lstStyle/>
          <a:p>
            <a:r>
              <a:rPr lang="en-GB" sz="3200" b="1" dirty="0">
                <a:solidFill>
                  <a:srgbClr val="364550"/>
                </a:solidFill>
                <a:latin typeface="Arial" charset="0"/>
                <a:ea typeface="Arial" charset="0"/>
                <a:cs typeface="Arial" charset="0"/>
              </a:rPr>
              <a:t>How Do You Create Buyer Personas?</a:t>
            </a:r>
          </a:p>
        </p:txBody>
      </p:sp>
      <p:sp>
        <p:nvSpPr>
          <p:cNvPr id="3" name="Text Placeholder 2"/>
          <p:cNvSpPr>
            <a:spLocks noGrp="1"/>
          </p:cNvSpPr>
          <p:nvPr>
            <p:ph type="body" sz="quarter" idx="10"/>
          </p:nvPr>
        </p:nvSpPr>
        <p:spPr>
          <a:xfrm>
            <a:off x="838200" y="1401394"/>
            <a:ext cx="10902538" cy="5065667"/>
          </a:xfrm>
        </p:spPr>
        <p:txBody>
          <a:bodyPr>
            <a:noAutofit/>
          </a:bodyPr>
          <a:lstStyle/>
          <a:p>
            <a:pPr fontAlgn="t"/>
            <a:r>
              <a:rPr lang="en-US" sz="2200" dirty="0">
                <a:solidFill>
                  <a:srgbClr val="364550"/>
                </a:solidFill>
                <a:latin typeface="Arial" charset="0"/>
                <a:ea typeface="Arial" charset="0"/>
                <a:cs typeface="Arial" charset="0"/>
              </a:rPr>
              <a:t>Creating a buyer persona begins with answering </a:t>
            </a:r>
            <a:r>
              <a:rPr lang="en-US" sz="2200" b="1" dirty="0">
                <a:solidFill>
                  <a:srgbClr val="328BC3"/>
                </a:solidFill>
                <a:latin typeface="Arial" charset="0"/>
                <a:ea typeface="Arial" charset="0"/>
                <a:cs typeface="Arial" charset="0"/>
              </a:rPr>
              <a:t>a predetermined set of questions </a:t>
            </a:r>
            <a:r>
              <a:rPr lang="en-US" sz="2200" dirty="0">
                <a:solidFill>
                  <a:srgbClr val="364550"/>
                </a:solidFill>
                <a:latin typeface="Arial" charset="0"/>
                <a:ea typeface="Arial" charset="0"/>
                <a:cs typeface="Arial" charset="0"/>
              </a:rPr>
              <a:t>that will help you understand who your potential customers are, what their pain points are, and how you can address these.</a:t>
            </a:r>
          </a:p>
          <a:p>
            <a:pPr fontAlgn="t"/>
            <a:r>
              <a:rPr lang="en-US" sz="2200" dirty="0">
                <a:solidFill>
                  <a:srgbClr val="364550"/>
                </a:solidFill>
                <a:latin typeface="Arial" charset="0"/>
                <a:ea typeface="Arial" charset="0"/>
                <a:cs typeface="Arial" charset="0"/>
              </a:rPr>
              <a:t>Answering these varied questions is not the only ingredient to an ideal buyer persona. It is just as important to </a:t>
            </a:r>
            <a:r>
              <a:rPr lang="en-US" sz="2200" b="1" dirty="0">
                <a:solidFill>
                  <a:srgbClr val="328BC3"/>
                </a:solidFill>
                <a:latin typeface="Arial" charset="0"/>
                <a:ea typeface="Arial" charset="0"/>
                <a:cs typeface="Arial" charset="0"/>
              </a:rPr>
              <a:t>choose the right people </a:t>
            </a:r>
            <a:r>
              <a:rPr lang="en-US" sz="2200" dirty="0">
                <a:solidFill>
                  <a:srgbClr val="364550"/>
                </a:solidFill>
                <a:latin typeface="Arial" charset="0"/>
                <a:ea typeface="Arial" charset="0"/>
                <a:cs typeface="Arial" charset="0"/>
              </a:rPr>
              <a:t>to answer the questions. We always recommend selecting employees across the business to help create your buyer personas. Furthermore, the research you conduct can vary depending on your business, how long you have been running, and what information you hold on your customers. </a:t>
            </a:r>
          </a:p>
          <a:p>
            <a:pPr fontAlgn="t"/>
            <a:r>
              <a:rPr lang="en-US" sz="2200" dirty="0">
                <a:solidFill>
                  <a:srgbClr val="364550"/>
                </a:solidFill>
                <a:latin typeface="Arial" charset="0"/>
                <a:ea typeface="Arial" charset="0"/>
                <a:cs typeface="Arial" charset="0"/>
              </a:rPr>
              <a:t>For example, if you already have detailed data on your customer base, it will be far easier to align your buyer persona. By matching your existing data with the answers on the buyer persona template, you can begin to form patterns and are one step closer to a complete buyer persona.</a:t>
            </a:r>
          </a:p>
        </p:txBody>
      </p:sp>
    </p:spTree>
    <p:extLst>
      <p:ext uri="{BB962C8B-B14F-4D97-AF65-F5344CB8AC3E}">
        <p14:creationId xmlns:p14="http://schemas.microsoft.com/office/powerpoint/2010/main" val="2087223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9773"/>
            <a:ext cx="10515600" cy="1325563"/>
          </a:xfrm>
        </p:spPr>
        <p:txBody>
          <a:bodyPr>
            <a:normAutofit/>
          </a:bodyPr>
          <a:lstStyle/>
          <a:p>
            <a:r>
              <a:rPr lang="en-GB" sz="3200" b="1" dirty="0">
                <a:solidFill>
                  <a:srgbClr val="364550"/>
                </a:solidFill>
                <a:latin typeface="Arial" charset="0"/>
                <a:ea typeface="Arial" charset="0"/>
                <a:cs typeface="Arial" charset="0"/>
              </a:rPr>
              <a:t>Key Questions</a:t>
            </a:r>
          </a:p>
        </p:txBody>
      </p:sp>
      <p:sp>
        <p:nvSpPr>
          <p:cNvPr id="3" name="Text Placeholder 2"/>
          <p:cNvSpPr>
            <a:spLocks noGrp="1"/>
          </p:cNvSpPr>
          <p:nvPr>
            <p:ph type="body" sz="quarter" idx="10"/>
          </p:nvPr>
        </p:nvSpPr>
        <p:spPr>
          <a:xfrm>
            <a:off x="838200" y="1296774"/>
            <a:ext cx="10902538" cy="5202880"/>
          </a:xfrm>
        </p:spPr>
        <p:txBody>
          <a:bodyPr>
            <a:noAutofit/>
          </a:bodyPr>
          <a:lstStyle/>
          <a:p>
            <a:pPr marL="0" indent="0" fontAlgn="t">
              <a:buNone/>
            </a:pPr>
            <a:r>
              <a:rPr lang="en-US" sz="2200" b="1" dirty="0">
                <a:solidFill>
                  <a:srgbClr val="364550"/>
                </a:solidFill>
                <a:latin typeface="Arial" charset="0"/>
                <a:ea typeface="Arial" charset="0"/>
                <a:cs typeface="Arial" charset="0"/>
              </a:rPr>
              <a:t>In order to define your buyer personas you will need to ask some key questions:</a:t>
            </a:r>
          </a:p>
          <a:p>
            <a:pPr fontAlgn="t"/>
            <a:r>
              <a:rPr lang="en-US" sz="2200" b="1" dirty="0">
                <a:solidFill>
                  <a:srgbClr val="328BC3"/>
                </a:solidFill>
                <a:latin typeface="Arial" charset="0"/>
                <a:ea typeface="Arial" charset="0"/>
                <a:cs typeface="Arial" charset="0"/>
              </a:rPr>
              <a:t>Personal background: </a:t>
            </a:r>
            <a:r>
              <a:rPr lang="en-US" sz="2200" dirty="0">
                <a:solidFill>
                  <a:srgbClr val="364550"/>
                </a:solidFill>
                <a:latin typeface="Arial" charset="0"/>
                <a:ea typeface="Arial" charset="0"/>
                <a:cs typeface="Arial" charset="0"/>
              </a:rPr>
              <a:t>What is their age, gender, marital status, location, job title, income, etc.?</a:t>
            </a:r>
          </a:p>
          <a:p>
            <a:pPr fontAlgn="t"/>
            <a:r>
              <a:rPr lang="en-US" sz="2200" b="1" dirty="0">
                <a:solidFill>
                  <a:srgbClr val="328BC3"/>
                </a:solidFill>
                <a:latin typeface="Arial" charset="0"/>
                <a:ea typeface="Arial" charset="0"/>
                <a:cs typeface="Arial" charset="0"/>
              </a:rPr>
              <a:t>Lifestyle</a:t>
            </a:r>
            <a:r>
              <a:rPr lang="en-US" sz="2200" dirty="0">
                <a:solidFill>
                  <a:srgbClr val="364550"/>
                </a:solidFill>
                <a:latin typeface="Arial" charset="0"/>
                <a:ea typeface="Arial" charset="0"/>
                <a:cs typeface="Arial" charset="0"/>
              </a:rPr>
              <a:t>: What are their interests, hobbies, favorite sites/apps/social channels?</a:t>
            </a:r>
          </a:p>
          <a:p>
            <a:pPr fontAlgn="t"/>
            <a:r>
              <a:rPr lang="en-US" sz="2200" b="1" dirty="0">
                <a:solidFill>
                  <a:srgbClr val="328BC3"/>
                </a:solidFill>
                <a:latin typeface="Arial" charset="0"/>
                <a:ea typeface="Arial" charset="0"/>
                <a:cs typeface="Arial" charset="0"/>
              </a:rPr>
              <a:t>Problems: </a:t>
            </a:r>
            <a:r>
              <a:rPr lang="en-US" sz="2200" dirty="0">
                <a:solidFill>
                  <a:srgbClr val="364550"/>
                </a:solidFill>
                <a:latin typeface="Arial" charset="0"/>
                <a:ea typeface="Arial" charset="0"/>
                <a:cs typeface="Arial" charset="0"/>
              </a:rPr>
              <a:t>What problems do your potential customers have that your solution could help solve?</a:t>
            </a:r>
          </a:p>
          <a:p>
            <a:pPr fontAlgn="t"/>
            <a:r>
              <a:rPr lang="en-US" sz="2200" b="1" dirty="0">
                <a:solidFill>
                  <a:srgbClr val="328BC3"/>
                </a:solidFill>
                <a:latin typeface="Arial" charset="0"/>
                <a:ea typeface="Arial" charset="0"/>
                <a:cs typeface="Arial" charset="0"/>
              </a:rPr>
              <a:t>Goals: </a:t>
            </a:r>
            <a:r>
              <a:rPr lang="en-US" sz="2200" dirty="0">
                <a:solidFill>
                  <a:srgbClr val="364550"/>
                </a:solidFill>
                <a:latin typeface="Arial" charset="0"/>
                <a:ea typeface="Arial" charset="0"/>
                <a:cs typeface="Arial" charset="0"/>
              </a:rPr>
              <a:t>What are the goals that your product could help push the buyer towards?</a:t>
            </a:r>
          </a:p>
          <a:p>
            <a:pPr fontAlgn="t"/>
            <a:r>
              <a:rPr lang="en-US" sz="2200" b="1" dirty="0">
                <a:solidFill>
                  <a:srgbClr val="328BC3"/>
                </a:solidFill>
                <a:latin typeface="Arial" charset="0"/>
                <a:ea typeface="Arial" charset="0"/>
                <a:cs typeface="Arial" charset="0"/>
              </a:rPr>
              <a:t>Challenges: </a:t>
            </a:r>
            <a:r>
              <a:rPr lang="en-US" sz="2200" dirty="0">
                <a:solidFill>
                  <a:srgbClr val="364550"/>
                </a:solidFill>
                <a:latin typeface="Arial" charset="0"/>
                <a:ea typeface="Arial" charset="0"/>
                <a:cs typeface="Arial" charset="0"/>
              </a:rPr>
              <a:t>What are the challenges your buyer persona will have to overcome to buy your product?</a:t>
            </a:r>
          </a:p>
          <a:p>
            <a:pPr fontAlgn="t"/>
            <a:r>
              <a:rPr lang="en-US" sz="2200" b="1" dirty="0">
                <a:solidFill>
                  <a:srgbClr val="328BC3"/>
                </a:solidFill>
                <a:latin typeface="Arial" charset="0"/>
                <a:ea typeface="Arial" charset="0"/>
                <a:cs typeface="Arial" charset="0"/>
              </a:rPr>
              <a:t>Funnel position: </a:t>
            </a:r>
            <a:r>
              <a:rPr lang="en-US" sz="2200" dirty="0">
                <a:solidFill>
                  <a:srgbClr val="364550"/>
                </a:solidFill>
                <a:latin typeface="Arial" charset="0"/>
                <a:ea typeface="Arial" charset="0"/>
                <a:cs typeface="Arial" charset="0"/>
              </a:rPr>
              <a:t>Where is your buyer persona in the purchase funnel?</a:t>
            </a:r>
          </a:p>
          <a:p>
            <a:pPr marL="0" indent="0" fontAlgn="t">
              <a:buNone/>
            </a:pPr>
            <a:endParaRPr lang="en-US" sz="2200" dirty="0">
              <a:solidFill>
                <a:srgbClr val="364550"/>
              </a:solidFill>
              <a:latin typeface="Arial" charset="0"/>
              <a:ea typeface="Arial" charset="0"/>
              <a:cs typeface="Arial" charset="0"/>
            </a:endParaRPr>
          </a:p>
          <a:p>
            <a:pPr marL="0" indent="0" fontAlgn="t">
              <a:buNone/>
            </a:pPr>
            <a:r>
              <a:rPr lang="en-US" sz="2200" dirty="0">
                <a:solidFill>
                  <a:srgbClr val="364550"/>
                </a:solidFill>
                <a:latin typeface="Arial" charset="0"/>
                <a:ea typeface="Arial" charset="0"/>
                <a:cs typeface="Arial" charset="0"/>
              </a:rPr>
              <a:t>How you define your buyer personas depends on your business and industry. On the next slides, you will find two different templates, one for </a:t>
            </a:r>
            <a:r>
              <a:rPr lang="en-US" sz="2200" b="1" dirty="0">
                <a:solidFill>
                  <a:srgbClr val="328BC3"/>
                </a:solidFill>
                <a:latin typeface="Arial" charset="0"/>
                <a:ea typeface="Arial" charset="0"/>
                <a:cs typeface="Arial" charset="0"/>
              </a:rPr>
              <a:t>B2B</a:t>
            </a:r>
            <a:r>
              <a:rPr lang="en-US" sz="2200" dirty="0">
                <a:solidFill>
                  <a:srgbClr val="364550"/>
                </a:solidFill>
                <a:latin typeface="Arial" charset="0"/>
                <a:ea typeface="Arial" charset="0"/>
                <a:cs typeface="Arial" charset="0"/>
              </a:rPr>
              <a:t> and one for </a:t>
            </a:r>
            <a:r>
              <a:rPr lang="en-US" sz="2200" b="1" dirty="0">
                <a:solidFill>
                  <a:srgbClr val="328BC3"/>
                </a:solidFill>
                <a:latin typeface="Arial" charset="0"/>
                <a:ea typeface="Arial" charset="0"/>
                <a:cs typeface="Arial" charset="0"/>
              </a:rPr>
              <a:t>B2C</a:t>
            </a:r>
            <a:r>
              <a:rPr lang="en-US" sz="2200" dirty="0">
                <a:solidFill>
                  <a:srgbClr val="364550"/>
                </a:solidFill>
                <a:latin typeface="Arial" charset="0"/>
                <a:ea typeface="Arial" charset="0"/>
                <a:cs typeface="Arial" charset="0"/>
              </a:rPr>
              <a:t>. </a:t>
            </a:r>
          </a:p>
        </p:txBody>
      </p:sp>
    </p:spTree>
    <p:extLst>
      <p:ext uri="{BB962C8B-B14F-4D97-AF65-F5344CB8AC3E}">
        <p14:creationId xmlns:p14="http://schemas.microsoft.com/office/powerpoint/2010/main" val="1533392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116" y="295508"/>
            <a:ext cx="10515600" cy="1418992"/>
          </a:xfrm>
        </p:spPr>
        <p:txBody>
          <a:bodyPr>
            <a:normAutofit/>
          </a:bodyPr>
          <a:lstStyle/>
          <a:p>
            <a:r>
              <a:rPr lang="en-GB" sz="3200" b="1" dirty="0">
                <a:solidFill>
                  <a:srgbClr val="364550"/>
                </a:solidFill>
                <a:latin typeface="Arial" charset="0"/>
                <a:ea typeface="Arial" charset="0"/>
                <a:cs typeface="Arial" charset="0"/>
              </a:rPr>
              <a:t>Define Your Buyer Personas (B2B Template)</a:t>
            </a:r>
          </a:p>
        </p:txBody>
      </p:sp>
      <p:sp>
        <p:nvSpPr>
          <p:cNvPr id="3" name="Text Placeholder 2"/>
          <p:cNvSpPr>
            <a:spLocks noGrp="1"/>
          </p:cNvSpPr>
          <p:nvPr>
            <p:ph type="body" sz="quarter" idx="10"/>
          </p:nvPr>
        </p:nvSpPr>
        <p:spPr>
          <a:xfrm>
            <a:off x="681115" y="1323561"/>
            <a:ext cx="10902538" cy="4307789"/>
          </a:xfrm>
        </p:spPr>
        <p:txBody>
          <a:bodyPr>
            <a:normAutofit/>
          </a:bodyPr>
          <a:lstStyle/>
          <a:p>
            <a:pPr marL="0" indent="0" fontAlgn="t">
              <a:buNone/>
            </a:pPr>
            <a:r>
              <a:rPr lang="en-US" sz="2400" b="1" dirty="0">
                <a:solidFill>
                  <a:srgbClr val="364550"/>
                </a:solidFill>
                <a:latin typeface="Arial" charset="0"/>
                <a:ea typeface="Arial" charset="0"/>
                <a:cs typeface="Arial" charset="0"/>
              </a:rPr>
              <a:t>Buyer Persona Name: </a:t>
            </a:r>
          </a:p>
          <a:p>
            <a:pPr marL="0" indent="0" fontAlgn="t">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20941693"/>
              </p:ext>
            </p:extLst>
          </p:nvPr>
        </p:nvGraphicFramePr>
        <p:xfrm>
          <a:off x="710878" y="2042330"/>
          <a:ext cx="10843013" cy="3589020"/>
        </p:xfrm>
        <a:graphic>
          <a:graphicData uri="http://schemas.openxmlformats.org/drawingml/2006/table">
            <a:tbl>
              <a:tblPr firstRow="1" bandRow="1">
                <a:tableStyleId>{5C22544A-7EE6-4342-B048-85BDC9FD1C3A}</a:tableStyleId>
              </a:tblPr>
              <a:tblGrid>
                <a:gridCol w="4186719">
                  <a:extLst>
                    <a:ext uri="{9D8B030D-6E8A-4147-A177-3AD203B41FA5}">
                      <a16:colId xmlns:a16="http://schemas.microsoft.com/office/drawing/2014/main" val="20000"/>
                    </a:ext>
                  </a:extLst>
                </a:gridCol>
                <a:gridCol w="6656294">
                  <a:extLst>
                    <a:ext uri="{9D8B030D-6E8A-4147-A177-3AD203B41FA5}">
                      <a16:colId xmlns:a16="http://schemas.microsoft.com/office/drawing/2014/main" val="20001"/>
                    </a:ext>
                  </a:extLst>
                </a:gridCol>
              </a:tblGrid>
              <a:tr h="0">
                <a:tc>
                  <a:txBody>
                    <a:bodyPr/>
                    <a:lstStyle/>
                    <a:p>
                      <a:r>
                        <a:rPr lang="en-US" dirty="0">
                          <a:solidFill>
                            <a:schemeClr val="bg1"/>
                          </a:solidFill>
                          <a:latin typeface="Arial" charset="0"/>
                          <a:ea typeface="Arial" charset="0"/>
                          <a:cs typeface="Arial" charset="0"/>
                        </a:rPr>
                        <a:t>Key Questions</a:t>
                      </a:r>
                    </a:p>
                  </a:txBody>
                  <a:tcPr>
                    <a:solidFill>
                      <a:srgbClr val="364550"/>
                    </a:solidFill>
                  </a:tcPr>
                </a:tc>
                <a:tc>
                  <a:txBody>
                    <a:bodyPr/>
                    <a:lstStyle/>
                    <a:p>
                      <a:r>
                        <a:rPr lang="en-US" dirty="0">
                          <a:solidFill>
                            <a:schemeClr val="bg1"/>
                          </a:solidFill>
                          <a:latin typeface="Arial" charset="0"/>
                          <a:ea typeface="Arial" charset="0"/>
                          <a:cs typeface="Arial" charset="0"/>
                        </a:rPr>
                        <a:t>Answers</a:t>
                      </a:r>
                    </a:p>
                  </a:txBody>
                  <a:tcPr>
                    <a:solidFill>
                      <a:srgbClr val="364550"/>
                    </a:solidFill>
                  </a:tcPr>
                </a:tc>
                <a:extLst>
                  <a:ext uri="{0D108BD9-81ED-4DB2-BD59-A6C34878D82A}">
                    <a16:rowId xmlns:a16="http://schemas.microsoft.com/office/drawing/2014/main" val="10000"/>
                  </a:ext>
                </a:extLst>
              </a:tr>
              <a:tr h="370840">
                <a:tc>
                  <a:txBody>
                    <a:bodyPr/>
                    <a:lstStyle/>
                    <a:p>
                      <a:pPr marL="0" indent="0" algn="l" defTabSz="685800" rtl="0" eaLnBrk="1" fontAlgn="t" latinLnBrk="0" hangingPunct="1">
                        <a:buNone/>
                      </a:pPr>
                      <a:r>
                        <a:rPr lang="en-US" sz="1350" b="1" kern="1200" dirty="0">
                          <a:solidFill>
                            <a:srgbClr val="364550"/>
                          </a:solidFill>
                          <a:latin typeface="Arial" charset="0"/>
                          <a:ea typeface="Arial" charset="0"/>
                          <a:cs typeface="Arial" charset="0"/>
                        </a:rPr>
                        <a:t>Personal background:</a:t>
                      </a:r>
                    </a:p>
                    <a:p>
                      <a:pPr marL="0" indent="0" algn="l" defTabSz="685800" rtl="0" eaLnBrk="1" fontAlgn="t" latinLnBrk="0" hangingPunct="1">
                        <a:buNone/>
                      </a:pPr>
                      <a:r>
                        <a:rPr lang="en-US" sz="1350" b="0" kern="1200" dirty="0">
                          <a:solidFill>
                            <a:srgbClr val="364550"/>
                          </a:solidFill>
                          <a:latin typeface="Arial" charset="0"/>
                          <a:ea typeface="Arial" charset="0"/>
                          <a:cs typeface="Arial" charset="0"/>
                        </a:rPr>
                        <a:t>WHO is the persona? What traits characterize her?</a:t>
                      </a:r>
                    </a:p>
                  </a:txBody>
                  <a:tcPr>
                    <a:solidFill>
                      <a:srgbClr val="09B3DB"/>
                    </a:solidFill>
                  </a:tcPr>
                </a:tc>
                <a:tc>
                  <a:txBody>
                    <a:bodyPr/>
                    <a:lstStyle/>
                    <a:p>
                      <a:endParaRPr lang="en-US" dirty="0">
                        <a:solidFill>
                          <a:schemeClr val="bg1"/>
                        </a:solidFill>
                        <a:latin typeface="Arial" charset="0"/>
                        <a:ea typeface="Arial" charset="0"/>
                        <a:cs typeface="Arial" charset="0"/>
                      </a:endParaRPr>
                    </a:p>
                  </a:txBody>
                  <a:tcPr>
                    <a:solidFill>
                      <a:srgbClr val="09B3DB"/>
                    </a:solidFill>
                  </a:tcPr>
                </a:tc>
                <a:extLst>
                  <a:ext uri="{0D108BD9-81ED-4DB2-BD59-A6C34878D82A}">
                    <a16:rowId xmlns:a16="http://schemas.microsoft.com/office/drawing/2014/main" val="10001"/>
                  </a:ext>
                </a:extLst>
              </a:tr>
              <a:tr h="370840">
                <a:tc>
                  <a:txBody>
                    <a:bodyPr/>
                    <a:lstStyle/>
                    <a:p>
                      <a:pPr marL="0" indent="0" algn="l" defTabSz="685800" rtl="0" eaLnBrk="1" fontAlgn="t" latinLnBrk="0" hangingPunct="1">
                        <a:buNone/>
                      </a:pPr>
                      <a:r>
                        <a:rPr lang="en-US" sz="1350" b="1" kern="1200" dirty="0">
                          <a:solidFill>
                            <a:srgbClr val="364550"/>
                          </a:solidFill>
                          <a:latin typeface="Arial" charset="0"/>
                          <a:ea typeface="Arial" charset="0"/>
                          <a:cs typeface="Arial" charset="0"/>
                        </a:rPr>
                        <a:t>Job title/role:</a:t>
                      </a:r>
                    </a:p>
                    <a:p>
                      <a:pPr marL="0" indent="0" algn="l" defTabSz="685800" rtl="0" eaLnBrk="1" fontAlgn="t" latinLnBrk="0" hangingPunct="1">
                        <a:buNone/>
                      </a:pPr>
                      <a:r>
                        <a:rPr lang="en-US" sz="1350" b="0" kern="1200" dirty="0">
                          <a:solidFill>
                            <a:srgbClr val="364550"/>
                          </a:solidFill>
                          <a:latin typeface="Arial" charset="0"/>
                          <a:ea typeface="Arial" charset="0"/>
                          <a:cs typeface="Arial" charset="0"/>
                        </a:rPr>
                        <a:t>WHAT</a:t>
                      </a:r>
                      <a:r>
                        <a:rPr lang="en-US" sz="1350" b="0" kern="1200" baseline="0" dirty="0">
                          <a:solidFill>
                            <a:srgbClr val="364550"/>
                          </a:solidFill>
                          <a:latin typeface="Arial" charset="0"/>
                          <a:ea typeface="Arial" charset="0"/>
                          <a:cs typeface="Arial" charset="0"/>
                        </a:rPr>
                        <a:t> role does she play?</a:t>
                      </a:r>
                      <a:endParaRPr lang="en-US" sz="1350" b="0" kern="1200" dirty="0">
                        <a:solidFill>
                          <a:srgbClr val="364550"/>
                        </a:solidFill>
                        <a:latin typeface="Arial" charset="0"/>
                        <a:ea typeface="Arial" charset="0"/>
                        <a:cs typeface="Arial" charset="0"/>
                      </a:endParaRPr>
                    </a:p>
                  </a:txBody>
                  <a:tcPr>
                    <a:solidFill>
                      <a:srgbClr val="00E4AB"/>
                    </a:solidFill>
                  </a:tcPr>
                </a:tc>
                <a:tc>
                  <a:txBody>
                    <a:bodyPr/>
                    <a:lstStyle/>
                    <a:p>
                      <a:endParaRPr lang="en-US" dirty="0">
                        <a:solidFill>
                          <a:schemeClr val="bg1"/>
                        </a:solidFill>
                        <a:latin typeface="Arial" charset="0"/>
                        <a:ea typeface="Arial" charset="0"/>
                        <a:cs typeface="Arial" charset="0"/>
                      </a:endParaRPr>
                    </a:p>
                  </a:txBody>
                  <a:tcPr>
                    <a:solidFill>
                      <a:srgbClr val="00E4AB"/>
                    </a:solidFill>
                  </a:tcPr>
                </a:tc>
                <a:extLst>
                  <a:ext uri="{0D108BD9-81ED-4DB2-BD59-A6C34878D82A}">
                    <a16:rowId xmlns:a16="http://schemas.microsoft.com/office/drawing/2014/main" val="10002"/>
                  </a:ext>
                </a:extLst>
              </a:tr>
              <a:tr h="370840">
                <a:tc>
                  <a:txBody>
                    <a:bodyPr/>
                    <a:lstStyle/>
                    <a:p>
                      <a:pPr marL="0" indent="0" algn="l" defTabSz="685800" rtl="0" eaLnBrk="1" fontAlgn="t" latinLnBrk="0" hangingPunct="1">
                        <a:buNone/>
                      </a:pPr>
                      <a:r>
                        <a:rPr lang="en-US" sz="1350" b="1" kern="1200" dirty="0">
                          <a:solidFill>
                            <a:srgbClr val="364550"/>
                          </a:solidFill>
                          <a:latin typeface="Arial" charset="0"/>
                          <a:ea typeface="Arial" charset="0"/>
                          <a:cs typeface="Arial" charset="0"/>
                        </a:rPr>
                        <a:t>Typical challenges/problems/goals:</a:t>
                      </a:r>
                    </a:p>
                    <a:p>
                      <a:pPr marL="0" indent="0" algn="l" defTabSz="685800" rtl="0" eaLnBrk="1" fontAlgn="t" latinLnBrk="0" hangingPunct="1">
                        <a:buNone/>
                      </a:pPr>
                      <a:r>
                        <a:rPr lang="en-US" sz="1350" b="0" kern="1200" dirty="0">
                          <a:solidFill>
                            <a:srgbClr val="364550"/>
                          </a:solidFill>
                          <a:latin typeface="Arial" charset="0"/>
                          <a:ea typeface="Arial" charset="0"/>
                          <a:cs typeface="Arial" charset="0"/>
                        </a:rPr>
                        <a:t>WHAT challenges does</a:t>
                      </a:r>
                      <a:r>
                        <a:rPr lang="en-US" sz="1350" b="0" kern="1200" baseline="0" dirty="0">
                          <a:solidFill>
                            <a:srgbClr val="364550"/>
                          </a:solidFill>
                          <a:latin typeface="Arial" charset="0"/>
                          <a:ea typeface="Arial" charset="0"/>
                          <a:cs typeface="Arial" charset="0"/>
                        </a:rPr>
                        <a:t> she face and what goals does she have?</a:t>
                      </a:r>
                      <a:endParaRPr lang="en-US" sz="1350" b="0" kern="1200" dirty="0">
                        <a:solidFill>
                          <a:srgbClr val="364550"/>
                        </a:solidFill>
                        <a:latin typeface="Arial" charset="0"/>
                        <a:ea typeface="Arial" charset="0"/>
                        <a:cs typeface="Arial" charset="0"/>
                      </a:endParaRPr>
                    </a:p>
                  </a:txBody>
                  <a:tcPr>
                    <a:solidFill>
                      <a:srgbClr val="09B3DB"/>
                    </a:solidFill>
                  </a:tcPr>
                </a:tc>
                <a:tc>
                  <a:txBody>
                    <a:bodyPr/>
                    <a:lstStyle/>
                    <a:p>
                      <a:endParaRPr lang="en-US" dirty="0">
                        <a:solidFill>
                          <a:schemeClr val="bg1"/>
                        </a:solidFill>
                        <a:latin typeface="Arial" charset="0"/>
                        <a:ea typeface="Arial" charset="0"/>
                        <a:cs typeface="Arial" charset="0"/>
                      </a:endParaRPr>
                    </a:p>
                  </a:txBody>
                  <a:tcPr>
                    <a:solidFill>
                      <a:srgbClr val="09B3DB"/>
                    </a:solidFill>
                  </a:tcPr>
                </a:tc>
                <a:extLst>
                  <a:ext uri="{0D108BD9-81ED-4DB2-BD59-A6C34878D82A}">
                    <a16:rowId xmlns:a16="http://schemas.microsoft.com/office/drawing/2014/main" val="10003"/>
                  </a:ext>
                </a:extLst>
              </a:tr>
              <a:tr h="370840">
                <a:tc>
                  <a:txBody>
                    <a:bodyPr/>
                    <a:lstStyle/>
                    <a:p>
                      <a:pPr marL="0" indent="0" algn="l" defTabSz="685800" rtl="0" eaLnBrk="1" fontAlgn="t" latinLnBrk="0" hangingPunct="1">
                        <a:buNone/>
                      </a:pPr>
                      <a:r>
                        <a:rPr lang="en-US" sz="1350" b="1" kern="1200" dirty="0">
                          <a:solidFill>
                            <a:srgbClr val="364550"/>
                          </a:solidFill>
                          <a:latin typeface="Arial" charset="0"/>
                          <a:ea typeface="Arial" charset="0"/>
                          <a:cs typeface="Arial" charset="0"/>
                        </a:rPr>
                        <a:t>Needs gap:</a:t>
                      </a:r>
                    </a:p>
                    <a:p>
                      <a:pPr marL="0" marR="0" indent="0" algn="l" defTabSz="685800" rtl="0" eaLnBrk="1" fontAlgn="t" latinLnBrk="0" hangingPunct="1">
                        <a:lnSpc>
                          <a:spcPct val="100000"/>
                        </a:lnSpc>
                        <a:spcBef>
                          <a:spcPts val="0"/>
                        </a:spcBef>
                        <a:spcAft>
                          <a:spcPts val="0"/>
                        </a:spcAft>
                        <a:buClrTx/>
                        <a:buSzTx/>
                        <a:buFontTx/>
                        <a:buNone/>
                        <a:tabLst/>
                        <a:defRPr/>
                      </a:pPr>
                      <a:r>
                        <a:rPr lang="en-US" sz="1350" b="0" kern="1200" dirty="0">
                          <a:solidFill>
                            <a:srgbClr val="364550"/>
                          </a:solidFill>
                          <a:latin typeface="Arial" charset="0"/>
                          <a:ea typeface="Arial" charset="0"/>
                          <a:cs typeface="Arial" charset="0"/>
                        </a:rPr>
                        <a:t>WHERE is there a gap in her needs/wants?</a:t>
                      </a:r>
                    </a:p>
                  </a:txBody>
                  <a:tcPr>
                    <a:solidFill>
                      <a:srgbClr val="00E4AB"/>
                    </a:solidFill>
                  </a:tcPr>
                </a:tc>
                <a:tc>
                  <a:txBody>
                    <a:bodyPr/>
                    <a:lstStyle/>
                    <a:p>
                      <a:endParaRPr lang="en-US" dirty="0">
                        <a:solidFill>
                          <a:schemeClr val="bg1"/>
                        </a:solidFill>
                        <a:latin typeface="Arial" charset="0"/>
                        <a:ea typeface="Arial" charset="0"/>
                        <a:cs typeface="Arial" charset="0"/>
                      </a:endParaRPr>
                    </a:p>
                  </a:txBody>
                  <a:tcPr>
                    <a:solidFill>
                      <a:srgbClr val="00E4AB"/>
                    </a:solidFill>
                  </a:tcPr>
                </a:tc>
                <a:extLst>
                  <a:ext uri="{0D108BD9-81ED-4DB2-BD59-A6C34878D82A}">
                    <a16:rowId xmlns:a16="http://schemas.microsoft.com/office/drawing/2014/main" val="10004"/>
                  </a:ext>
                </a:extLst>
              </a:tr>
              <a:tr h="370840">
                <a:tc>
                  <a:txBody>
                    <a:bodyPr/>
                    <a:lstStyle/>
                    <a:p>
                      <a:pPr marL="0" indent="0" algn="l" defTabSz="685800" rtl="0" eaLnBrk="1" fontAlgn="t" latinLnBrk="0" hangingPunct="1">
                        <a:buNone/>
                      </a:pPr>
                      <a:r>
                        <a:rPr lang="en-US" sz="1350" b="1" kern="1200" dirty="0">
                          <a:solidFill>
                            <a:srgbClr val="364550"/>
                          </a:solidFill>
                          <a:latin typeface="Arial" charset="0"/>
                          <a:ea typeface="Arial" charset="0"/>
                          <a:cs typeface="Arial" charset="0"/>
                        </a:rPr>
                        <a:t>Funnel position:</a:t>
                      </a:r>
                    </a:p>
                    <a:p>
                      <a:pPr marL="0" marR="0" indent="0" algn="l" defTabSz="685800" rtl="0" eaLnBrk="1" fontAlgn="t" latinLnBrk="0" hangingPunct="1">
                        <a:lnSpc>
                          <a:spcPct val="100000"/>
                        </a:lnSpc>
                        <a:spcBef>
                          <a:spcPts val="0"/>
                        </a:spcBef>
                        <a:spcAft>
                          <a:spcPts val="0"/>
                        </a:spcAft>
                        <a:buClrTx/>
                        <a:buSzTx/>
                        <a:buFontTx/>
                        <a:buNone/>
                        <a:tabLst/>
                        <a:defRPr/>
                      </a:pPr>
                      <a:r>
                        <a:rPr lang="en-US" sz="1350" b="0" kern="1200" dirty="0">
                          <a:solidFill>
                            <a:srgbClr val="364550"/>
                          </a:solidFill>
                          <a:latin typeface="Arial" charset="0"/>
                          <a:ea typeface="Arial" charset="0"/>
                          <a:cs typeface="Arial" charset="0"/>
                        </a:rPr>
                        <a:t>WHEN does she need to close this gap?</a:t>
                      </a:r>
                    </a:p>
                  </a:txBody>
                  <a:tcPr>
                    <a:solidFill>
                      <a:srgbClr val="09B3DB"/>
                    </a:solidFill>
                  </a:tcPr>
                </a:tc>
                <a:tc>
                  <a:txBody>
                    <a:bodyPr/>
                    <a:lstStyle/>
                    <a:p>
                      <a:endParaRPr lang="en-US" dirty="0">
                        <a:solidFill>
                          <a:schemeClr val="bg1"/>
                        </a:solidFill>
                        <a:latin typeface="Arial" charset="0"/>
                        <a:ea typeface="Arial" charset="0"/>
                        <a:cs typeface="Arial" charset="0"/>
                      </a:endParaRPr>
                    </a:p>
                  </a:txBody>
                  <a:tcPr>
                    <a:solidFill>
                      <a:srgbClr val="09B3DB"/>
                    </a:solidFill>
                  </a:tcPr>
                </a:tc>
                <a:extLst>
                  <a:ext uri="{0D108BD9-81ED-4DB2-BD59-A6C34878D82A}">
                    <a16:rowId xmlns:a16="http://schemas.microsoft.com/office/drawing/2014/main" val="10005"/>
                  </a:ext>
                </a:extLst>
              </a:tr>
              <a:tr h="370840">
                <a:tc>
                  <a:txBody>
                    <a:bodyPr/>
                    <a:lstStyle/>
                    <a:p>
                      <a:pPr marL="0" indent="0" algn="l" defTabSz="685800" rtl="0" eaLnBrk="1" fontAlgn="t" latinLnBrk="0" hangingPunct="1">
                        <a:buNone/>
                      </a:pPr>
                      <a:r>
                        <a:rPr lang="en-US" sz="1350" b="1" kern="1200" dirty="0">
                          <a:solidFill>
                            <a:srgbClr val="364550"/>
                          </a:solidFill>
                          <a:latin typeface="Arial" charset="0"/>
                          <a:ea typeface="Arial" charset="0"/>
                          <a:cs typeface="Arial" charset="0"/>
                        </a:rPr>
                        <a:t>What she cares about:</a:t>
                      </a:r>
                      <a:br>
                        <a:rPr lang="en-US" sz="1350" b="1" kern="1200" dirty="0">
                          <a:solidFill>
                            <a:srgbClr val="364550"/>
                          </a:solidFill>
                          <a:latin typeface="Arial" charset="0"/>
                          <a:ea typeface="Arial" charset="0"/>
                          <a:cs typeface="Arial" charset="0"/>
                        </a:rPr>
                      </a:br>
                      <a:r>
                        <a:rPr lang="en-US" sz="1350" b="0" kern="1200" dirty="0">
                          <a:solidFill>
                            <a:srgbClr val="364550"/>
                          </a:solidFill>
                          <a:latin typeface="Arial" charset="0"/>
                          <a:ea typeface="Arial" charset="0"/>
                          <a:cs typeface="Arial" charset="0"/>
                        </a:rPr>
                        <a:t>WHY</a:t>
                      </a:r>
                      <a:r>
                        <a:rPr lang="en-US" sz="1350" b="0" kern="1200" baseline="0" dirty="0">
                          <a:solidFill>
                            <a:srgbClr val="364550"/>
                          </a:solidFill>
                          <a:latin typeface="Arial" charset="0"/>
                          <a:ea typeface="Arial" charset="0"/>
                          <a:cs typeface="Arial" charset="0"/>
                        </a:rPr>
                        <a:t> should she care about your product/company?</a:t>
                      </a:r>
                      <a:endParaRPr lang="en-US" sz="1350" b="0" kern="1200" dirty="0">
                        <a:solidFill>
                          <a:srgbClr val="364550"/>
                        </a:solidFill>
                        <a:latin typeface="Arial" charset="0"/>
                        <a:ea typeface="Arial" charset="0"/>
                        <a:cs typeface="Arial" charset="0"/>
                      </a:endParaRPr>
                    </a:p>
                  </a:txBody>
                  <a:tcPr>
                    <a:solidFill>
                      <a:srgbClr val="00E4AB"/>
                    </a:solidFill>
                  </a:tcPr>
                </a:tc>
                <a:tc>
                  <a:txBody>
                    <a:bodyPr/>
                    <a:lstStyle/>
                    <a:p>
                      <a:endParaRPr lang="en-US" dirty="0">
                        <a:solidFill>
                          <a:schemeClr val="bg1"/>
                        </a:solidFill>
                        <a:latin typeface="Arial" charset="0"/>
                        <a:ea typeface="Arial" charset="0"/>
                        <a:cs typeface="Arial" charset="0"/>
                      </a:endParaRPr>
                    </a:p>
                  </a:txBody>
                  <a:tcPr>
                    <a:solidFill>
                      <a:srgbClr val="00E4AB"/>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785852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116" y="143108"/>
            <a:ext cx="10515600" cy="1325563"/>
          </a:xfrm>
        </p:spPr>
        <p:txBody>
          <a:bodyPr>
            <a:normAutofit/>
          </a:bodyPr>
          <a:lstStyle/>
          <a:p>
            <a:br>
              <a:rPr lang="en-GB" sz="3200" b="1" dirty="0">
                <a:solidFill>
                  <a:srgbClr val="364550"/>
                </a:solidFill>
                <a:latin typeface="Arial" charset="0"/>
                <a:ea typeface="Arial" charset="0"/>
                <a:cs typeface="Arial" charset="0"/>
              </a:rPr>
            </a:br>
            <a:r>
              <a:rPr lang="en-GB" sz="3200" b="1" dirty="0">
                <a:solidFill>
                  <a:srgbClr val="364550"/>
                </a:solidFill>
                <a:latin typeface="Arial" charset="0"/>
                <a:ea typeface="Arial" charset="0"/>
                <a:cs typeface="Arial" charset="0"/>
              </a:rPr>
              <a:t>Define Your Buyer Personas (B2C Template)</a:t>
            </a:r>
          </a:p>
        </p:txBody>
      </p:sp>
      <p:sp>
        <p:nvSpPr>
          <p:cNvPr id="3" name="Text Placeholder 2"/>
          <p:cNvSpPr>
            <a:spLocks noGrp="1"/>
          </p:cNvSpPr>
          <p:nvPr>
            <p:ph type="body" sz="quarter" idx="10"/>
          </p:nvPr>
        </p:nvSpPr>
        <p:spPr/>
        <p:txBody>
          <a:bodyPr>
            <a:normAutofit/>
          </a:bodyPr>
          <a:lstStyle/>
          <a:p>
            <a:pPr marL="0" indent="0" fontAlgn="t">
              <a:buNone/>
            </a:pPr>
            <a:r>
              <a:rPr lang="en-US" sz="2400" b="1" dirty="0">
                <a:solidFill>
                  <a:srgbClr val="364550"/>
                </a:solidFill>
                <a:latin typeface="Arial" charset="0"/>
                <a:ea typeface="Arial" charset="0"/>
                <a:cs typeface="Arial" charset="0"/>
              </a:rPr>
              <a:t>Buyer Persona Name:</a:t>
            </a:r>
          </a:p>
          <a:p>
            <a:pPr marL="0" indent="0" fontAlgn="t">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06933192"/>
              </p:ext>
            </p:extLst>
          </p:nvPr>
        </p:nvGraphicFramePr>
        <p:xfrm>
          <a:off x="681116" y="1887703"/>
          <a:ext cx="10843013" cy="4594860"/>
        </p:xfrm>
        <a:graphic>
          <a:graphicData uri="http://schemas.openxmlformats.org/drawingml/2006/table">
            <a:tbl>
              <a:tblPr firstRow="1" bandRow="1">
                <a:tableStyleId>{5C22544A-7EE6-4342-B048-85BDC9FD1C3A}</a:tableStyleId>
              </a:tblPr>
              <a:tblGrid>
                <a:gridCol w="4928852">
                  <a:extLst>
                    <a:ext uri="{9D8B030D-6E8A-4147-A177-3AD203B41FA5}">
                      <a16:colId xmlns:a16="http://schemas.microsoft.com/office/drawing/2014/main" val="20000"/>
                    </a:ext>
                  </a:extLst>
                </a:gridCol>
                <a:gridCol w="5914161">
                  <a:extLst>
                    <a:ext uri="{9D8B030D-6E8A-4147-A177-3AD203B41FA5}">
                      <a16:colId xmlns:a16="http://schemas.microsoft.com/office/drawing/2014/main" val="20001"/>
                    </a:ext>
                  </a:extLst>
                </a:gridCol>
              </a:tblGrid>
              <a:tr h="0">
                <a:tc>
                  <a:txBody>
                    <a:bodyPr/>
                    <a:lstStyle/>
                    <a:p>
                      <a:r>
                        <a:rPr lang="en-US" dirty="0">
                          <a:solidFill>
                            <a:schemeClr val="bg1"/>
                          </a:solidFill>
                          <a:latin typeface="Arial" charset="0"/>
                          <a:ea typeface="Arial" charset="0"/>
                          <a:cs typeface="Arial" charset="0"/>
                        </a:rPr>
                        <a:t>Key Questions</a:t>
                      </a:r>
                    </a:p>
                  </a:txBody>
                  <a:tcPr>
                    <a:solidFill>
                      <a:srgbClr val="364550"/>
                    </a:solidFill>
                  </a:tcPr>
                </a:tc>
                <a:tc>
                  <a:txBody>
                    <a:bodyPr/>
                    <a:lstStyle/>
                    <a:p>
                      <a:r>
                        <a:rPr lang="en-US" dirty="0">
                          <a:solidFill>
                            <a:schemeClr val="bg1"/>
                          </a:solidFill>
                          <a:latin typeface="Arial" charset="0"/>
                          <a:ea typeface="Arial" charset="0"/>
                          <a:cs typeface="Arial" charset="0"/>
                        </a:rPr>
                        <a:t>Answers</a:t>
                      </a:r>
                    </a:p>
                  </a:txBody>
                  <a:tcPr>
                    <a:solidFill>
                      <a:srgbClr val="364550"/>
                    </a:solidFill>
                  </a:tcPr>
                </a:tc>
                <a:extLst>
                  <a:ext uri="{0D108BD9-81ED-4DB2-BD59-A6C34878D82A}">
                    <a16:rowId xmlns:a16="http://schemas.microsoft.com/office/drawing/2014/main" val="10000"/>
                  </a:ext>
                </a:extLst>
              </a:tr>
              <a:tr h="370840">
                <a:tc>
                  <a:txBody>
                    <a:bodyPr/>
                    <a:lstStyle/>
                    <a:p>
                      <a:pPr marL="0" indent="0" algn="l" defTabSz="685800" rtl="0" eaLnBrk="1" fontAlgn="t" latinLnBrk="0" hangingPunct="1">
                        <a:buNone/>
                      </a:pPr>
                      <a:r>
                        <a:rPr lang="en-US" sz="1350" b="1" kern="1200" dirty="0">
                          <a:solidFill>
                            <a:srgbClr val="364550"/>
                          </a:solidFill>
                          <a:latin typeface="Arial" charset="0"/>
                          <a:ea typeface="Arial" charset="0"/>
                          <a:cs typeface="Arial" charset="0"/>
                        </a:rPr>
                        <a:t>Personal &amp; business background:</a:t>
                      </a:r>
                    </a:p>
                    <a:p>
                      <a:pPr marL="0" marR="0" indent="0" algn="l" defTabSz="685800" rtl="0" eaLnBrk="1" fontAlgn="t" latinLnBrk="0" hangingPunct="1">
                        <a:lnSpc>
                          <a:spcPct val="100000"/>
                        </a:lnSpc>
                        <a:spcBef>
                          <a:spcPts val="0"/>
                        </a:spcBef>
                        <a:spcAft>
                          <a:spcPts val="0"/>
                        </a:spcAft>
                        <a:buClrTx/>
                        <a:buSzTx/>
                        <a:buFontTx/>
                        <a:buNone/>
                        <a:tabLst/>
                        <a:defRPr/>
                      </a:pPr>
                      <a:r>
                        <a:rPr lang="en-US" sz="1350" b="0" kern="1200" dirty="0">
                          <a:solidFill>
                            <a:srgbClr val="364550"/>
                          </a:solidFill>
                          <a:latin typeface="Arial" charset="0"/>
                          <a:ea typeface="Arial" charset="0"/>
                          <a:cs typeface="Arial" charset="0"/>
                        </a:rPr>
                        <a:t>Age/generation,</a:t>
                      </a:r>
                      <a:r>
                        <a:rPr lang="en-US" sz="1350" b="0" kern="1200" baseline="0" dirty="0">
                          <a:solidFill>
                            <a:srgbClr val="364550"/>
                          </a:solidFill>
                          <a:latin typeface="Arial" charset="0"/>
                          <a:ea typeface="Arial" charset="0"/>
                          <a:cs typeface="Arial" charset="0"/>
                        </a:rPr>
                        <a:t> marital status, residence, e</a:t>
                      </a:r>
                      <a:r>
                        <a:rPr lang="en-US" sz="1350" b="0" kern="1200" dirty="0">
                          <a:solidFill>
                            <a:srgbClr val="364550"/>
                          </a:solidFill>
                          <a:latin typeface="Arial" charset="0"/>
                          <a:ea typeface="Arial" charset="0"/>
                          <a:cs typeface="Arial" charset="0"/>
                        </a:rPr>
                        <a:t>ducation, profession, financial situation</a:t>
                      </a:r>
                      <a:r>
                        <a:rPr lang="en-US" sz="1350" b="0" kern="1200" baseline="0" dirty="0">
                          <a:solidFill>
                            <a:srgbClr val="364550"/>
                          </a:solidFill>
                          <a:latin typeface="Arial" charset="0"/>
                          <a:ea typeface="Arial" charset="0"/>
                          <a:cs typeface="Arial" charset="0"/>
                        </a:rPr>
                        <a:t> </a:t>
                      </a:r>
                      <a:endParaRPr lang="en-US" sz="1350" b="0" kern="1200" dirty="0">
                        <a:solidFill>
                          <a:srgbClr val="364550"/>
                        </a:solidFill>
                        <a:latin typeface="Arial" charset="0"/>
                        <a:ea typeface="Arial" charset="0"/>
                        <a:cs typeface="Arial" charset="0"/>
                      </a:endParaRPr>
                    </a:p>
                  </a:txBody>
                  <a:tcPr>
                    <a:solidFill>
                      <a:srgbClr val="09B3DB"/>
                    </a:solidFill>
                  </a:tcPr>
                </a:tc>
                <a:tc>
                  <a:txBody>
                    <a:bodyPr/>
                    <a:lstStyle/>
                    <a:p>
                      <a:endParaRPr lang="en-US" dirty="0">
                        <a:solidFill>
                          <a:schemeClr val="bg1"/>
                        </a:solidFill>
                        <a:latin typeface="Arial" charset="0"/>
                        <a:ea typeface="Arial" charset="0"/>
                        <a:cs typeface="Arial" charset="0"/>
                      </a:endParaRPr>
                    </a:p>
                  </a:txBody>
                  <a:tcPr>
                    <a:solidFill>
                      <a:srgbClr val="09B3DB"/>
                    </a:solidFill>
                  </a:tcPr>
                </a:tc>
                <a:extLst>
                  <a:ext uri="{0D108BD9-81ED-4DB2-BD59-A6C34878D82A}">
                    <a16:rowId xmlns:a16="http://schemas.microsoft.com/office/drawing/2014/main" val="10001"/>
                  </a:ext>
                </a:extLst>
              </a:tr>
              <a:tr h="370840">
                <a:tc>
                  <a:txBody>
                    <a:bodyPr/>
                    <a:lstStyle/>
                    <a:p>
                      <a:pPr marL="0" indent="0" algn="l" defTabSz="685800" rtl="0" eaLnBrk="1" fontAlgn="t" latinLnBrk="0" hangingPunct="1">
                        <a:buNone/>
                      </a:pPr>
                      <a:r>
                        <a:rPr lang="en-US" sz="1350" b="1" kern="1200" dirty="0">
                          <a:solidFill>
                            <a:srgbClr val="364550"/>
                          </a:solidFill>
                          <a:latin typeface="Arial" charset="0"/>
                          <a:ea typeface="Arial" charset="0"/>
                          <a:cs typeface="Arial" charset="0"/>
                        </a:rPr>
                        <a:t>Lifestyle:</a:t>
                      </a:r>
                      <a:endParaRPr lang="en-US" sz="1350" b="0" kern="1200" dirty="0">
                        <a:solidFill>
                          <a:srgbClr val="364550"/>
                        </a:solidFill>
                        <a:latin typeface="Arial" charset="0"/>
                        <a:ea typeface="Arial" charset="0"/>
                        <a:cs typeface="Arial" charset="0"/>
                      </a:endParaRPr>
                    </a:p>
                    <a:p>
                      <a:pPr marL="0" indent="0" algn="l" defTabSz="685800" rtl="0" eaLnBrk="1" fontAlgn="t" latinLnBrk="0" hangingPunct="1">
                        <a:buNone/>
                      </a:pPr>
                      <a:r>
                        <a:rPr lang="en-US" sz="1350" b="0" kern="1200" dirty="0">
                          <a:solidFill>
                            <a:srgbClr val="364550"/>
                          </a:solidFill>
                          <a:latin typeface="Arial" charset="0"/>
                          <a:ea typeface="Arial" charset="0"/>
                          <a:cs typeface="Arial" charset="0"/>
                        </a:rPr>
                        <a:t>A</a:t>
                      </a:r>
                      <a:r>
                        <a:rPr lang="en-US" sz="1350" b="0" kern="1200" baseline="0" dirty="0">
                          <a:solidFill>
                            <a:srgbClr val="364550"/>
                          </a:solidFill>
                          <a:latin typeface="Arial" charset="0"/>
                          <a:ea typeface="Arial" charset="0"/>
                          <a:cs typeface="Arial" charset="0"/>
                        </a:rPr>
                        <a:t> day in the life, hobbies, activities, family, pets, friends etc.</a:t>
                      </a:r>
                      <a:endParaRPr lang="en-US" sz="1350" b="1" kern="1200" dirty="0">
                        <a:solidFill>
                          <a:srgbClr val="364550"/>
                        </a:solidFill>
                        <a:latin typeface="Arial" charset="0"/>
                        <a:ea typeface="Arial" charset="0"/>
                        <a:cs typeface="Arial" charset="0"/>
                      </a:endParaRPr>
                    </a:p>
                  </a:txBody>
                  <a:tcPr>
                    <a:solidFill>
                      <a:srgbClr val="00E4AB"/>
                    </a:solidFill>
                  </a:tcPr>
                </a:tc>
                <a:tc>
                  <a:txBody>
                    <a:bodyPr/>
                    <a:lstStyle/>
                    <a:p>
                      <a:endParaRPr lang="en-US" dirty="0">
                        <a:solidFill>
                          <a:schemeClr val="bg1"/>
                        </a:solidFill>
                        <a:latin typeface="Arial" charset="0"/>
                        <a:ea typeface="Arial" charset="0"/>
                        <a:cs typeface="Arial" charset="0"/>
                      </a:endParaRPr>
                    </a:p>
                  </a:txBody>
                  <a:tcPr>
                    <a:solidFill>
                      <a:srgbClr val="00E4AB"/>
                    </a:solidFill>
                  </a:tcPr>
                </a:tc>
                <a:extLst>
                  <a:ext uri="{0D108BD9-81ED-4DB2-BD59-A6C34878D82A}">
                    <a16:rowId xmlns:a16="http://schemas.microsoft.com/office/drawing/2014/main" val="10002"/>
                  </a:ext>
                </a:extLst>
              </a:tr>
              <a:tr h="370840">
                <a:tc>
                  <a:txBody>
                    <a:bodyPr/>
                    <a:lstStyle/>
                    <a:p>
                      <a:pPr marL="0" indent="0" algn="l" defTabSz="685800" rtl="0" eaLnBrk="1" fontAlgn="t" latinLnBrk="0" hangingPunct="1">
                        <a:buNone/>
                      </a:pPr>
                      <a:r>
                        <a:rPr lang="en-US" sz="1350" b="1" kern="1200" dirty="0">
                          <a:solidFill>
                            <a:srgbClr val="364550"/>
                          </a:solidFill>
                          <a:latin typeface="Arial" charset="0"/>
                          <a:ea typeface="Arial" charset="0"/>
                          <a:cs typeface="Arial" charset="0"/>
                        </a:rPr>
                        <a:t>Online behavior:</a:t>
                      </a:r>
                    </a:p>
                    <a:p>
                      <a:pPr marL="0" marR="0" indent="0" algn="l" defTabSz="685800" rtl="0" eaLnBrk="1" fontAlgn="t" latinLnBrk="0" hangingPunct="1">
                        <a:lnSpc>
                          <a:spcPct val="100000"/>
                        </a:lnSpc>
                        <a:spcBef>
                          <a:spcPts val="0"/>
                        </a:spcBef>
                        <a:spcAft>
                          <a:spcPts val="0"/>
                        </a:spcAft>
                        <a:buClrTx/>
                        <a:buSzTx/>
                        <a:buFontTx/>
                        <a:buNone/>
                        <a:tabLst/>
                        <a:defRPr/>
                      </a:pPr>
                      <a:r>
                        <a:rPr lang="en-US" sz="1350" b="0" kern="1200" dirty="0">
                          <a:solidFill>
                            <a:srgbClr val="364550"/>
                          </a:solidFill>
                          <a:latin typeface="Arial" charset="0"/>
                          <a:ea typeface="Arial" charset="0"/>
                          <a:cs typeface="Arial" charset="0"/>
                        </a:rPr>
                        <a:t>Favorite sites/apps/</a:t>
                      </a:r>
                      <a:r>
                        <a:rPr lang="en-US" sz="1350" b="0" kern="1200" baseline="0" dirty="0">
                          <a:solidFill>
                            <a:srgbClr val="364550"/>
                          </a:solidFill>
                          <a:latin typeface="Arial" charset="0"/>
                          <a:ea typeface="Arial" charset="0"/>
                          <a:cs typeface="Arial" charset="0"/>
                        </a:rPr>
                        <a:t>social channels, shopping behavior</a:t>
                      </a:r>
                      <a:endParaRPr lang="en-US" sz="1350" b="0" kern="1200" dirty="0">
                        <a:solidFill>
                          <a:srgbClr val="364550"/>
                        </a:solidFill>
                        <a:latin typeface="Arial" charset="0"/>
                        <a:ea typeface="Arial" charset="0"/>
                        <a:cs typeface="Arial" charset="0"/>
                      </a:endParaRPr>
                    </a:p>
                  </a:txBody>
                  <a:tcPr>
                    <a:solidFill>
                      <a:srgbClr val="09B3DB"/>
                    </a:solidFill>
                  </a:tcPr>
                </a:tc>
                <a:tc>
                  <a:txBody>
                    <a:bodyPr/>
                    <a:lstStyle/>
                    <a:p>
                      <a:endParaRPr lang="en-US" dirty="0">
                        <a:solidFill>
                          <a:schemeClr val="bg1"/>
                        </a:solidFill>
                        <a:latin typeface="Arial" charset="0"/>
                        <a:ea typeface="Arial" charset="0"/>
                        <a:cs typeface="Arial" charset="0"/>
                      </a:endParaRPr>
                    </a:p>
                  </a:txBody>
                  <a:tcPr>
                    <a:solidFill>
                      <a:srgbClr val="09B3DB"/>
                    </a:solidFill>
                  </a:tcPr>
                </a:tc>
                <a:extLst>
                  <a:ext uri="{0D108BD9-81ED-4DB2-BD59-A6C34878D82A}">
                    <a16:rowId xmlns:a16="http://schemas.microsoft.com/office/drawing/2014/main" val="10003"/>
                  </a:ext>
                </a:extLst>
              </a:tr>
              <a:tr h="370840">
                <a:tc>
                  <a:txBody>
                    <a:bodyPr/>
                    <a:lstStyle/>
                    <a:p>
                      <a:pPr marL="0" indent="0" algn="l" defTabSz="685800" rtl="0" eaLnBrk="1" fontAlgn="t" latinLnBrk="0" hangingPunct="1">
                        <a:buNone/>
                      </a:pPr>
                      <a:r>
                        <a:rPr lang="en-US" sz="1350" b="1" kern="1200" dirty="0">
                          <a:solidFill>
                            <a:srgbClr val="364550"/>
                          </a:solidFill>
                          <a:latin typeface="Arial" charset="0"/>
                          <a:ea typeface="Arial" charset="0"/>
                          <a:cs typeface="Arial" charset="0"/>
                        </a:rPr>
                        <a:t>Hopes &amp; dreams:</a:t>
                      </a:r>
                    </a:p>
                    <a:p>
                      <a:pPr marL="0" indent="0" algn="l" defTabSz="685800" rtl="0" eaLnBrk="1" fontAlgn="t" latinLnBrk="0" hangingPunct="1">
                        <a:buNone/>
                      </a:pPr>
                      <a:r>
                        <a:rPr lang="en-US" sz="1350" b="0" kern="1200" baseline="0" dirty="0">
                          <a:solidFill>
                            <a:srgbClr val="364550"/>
                          </a:solidFill>
                          <a:latin typeface="Arial" charset="0"/>
                          <a:ea typeface="Arial" charset="0"/>
                          <a:cs typeface="Arial" charset="0"/>
                        </a:rPr>
                        <a:t>What would make her life easier/better?</a:t>
                      </a:r>
                      <a:endParaRPr lang="en-US" sz="1350" b="0" kern="1200" dirty="0">
                        <a:solidFill>
                          <a:srgbClr val="364550"/>
                        </a:solidFill>
                        <a:latin typeface="Arial" charset="0"/>
                        <a:ea typeface="Arial" charset="0"/>
                        <a:cs typeface="Arial" charset="0"/>
                      </a:endParaRPr>
                    </a:p>
                  </a:txBody>
                  <a:tcPr>
                    <a:solidFill>
                      <a:srgbClr val="00E4AB"/>
                    </a:solidFill>
                  </a:tcPr>
                </a:tc>
                <a:tc>
                  <a:txBody>
                    <a:bodyPr/>
                    <a:lstStyle/>
                    <a:p>
                      <a:endParaRPr lang="en-US" dirty="0">
                        <a:solidFill>
                          <a:schemeClr val="bg1"/>
                        </a:solidFill>
                        <a:latin typeface="Arial" charset="0"/>
                        <a:ea typeface="Arial" charset="0"/>
                        <a:cs typeface="Arial" charset="0"/>
                      </a:endParaRPr>
                    </a:p>
                  </a:txBody>
                  <a:tcPr>
                    <a:solidFill>
                      <a:srgbClr val="00E4AB"/>
                    </a:solidFill>
                  </a:tcPr>
                </a:tc>
                <a:extLst>
                  <a:ext uri="{0D108BD9-81ED-4DB2-BD59-A6C34878D82A}">
                    <a16:rowId xmlns:a16="http://schemas.microsoft.com/office/drawing/2014/main" val="10004"/>
                  </a:ext>
                </a:extLst>
              </a:tr>
              <a:tr h="370840">
                <a:tc>
                  <a:txBody>
                    <a:bodyPr/>
                    <a:lstStyle/>
                    <a:p>
                      <a:pPr marL="0" indent="0" algn="l" defTabSz="685800" rtl="0" eaLnBrk="1" fontAlgn="t" latinLnBrk="0" hangingPunct="1">
                        <a:buNone/>
                      </a:pPr>
                      <a:r>
                        <a:rPr lang="en-US" sz="1350" b="1" kern="1200" dirty="0">
                          <a:solidFill>
                            <a:srgbClr val="364550"/>
                          </a:solidFill>
                          <a:latin typeface="Arial" charset="0"/>
                          <a:ea typeface="Arial" charset="0"/>
                          <a:cs typeface="Arial" charset="0"/>
                        </a:rPr>
                        <a:t>Worries &amp; fears:</a:t>
                      </a:r>
                      <a:br>
                        <a:rPr lang="en-US" sz="1350" b="1" kern="1200" dirty="0">
                          <a:solidFill>
                            <a:srgbClr val="364550"/>
                          </a:solidFill>
                          <a:latin typeface="Arial" charset="0"/>
                          <a:ea typeface="Arial" charset="0"/>
                          <a:cs typeface="Arial" charset="0"/>
                        </a:rPr>
                      </a:br>
                      <a:r>
                        <a:rPr lang="en-US" sz="1350" b="0" kern="1200" dirty="0">
                          <a:solidFill>
                            <a:srgbClr val="364550"/>
                          </a:solidFill>
                          <a:latin typeface="Arial" charset="0"/>
                          <a:ea typeface="Arial" charset="0"/>
                          <a:cs typeface="Arial" charset="0"/>
                        </a:rPr>
                        <a:t>What is she trying</a:t>
                      </a:r>
                      <a:r>
                        <a:rPr lang="en-US" sz="1350" b="0" kern="1200" baseline="0" dirty="0">
                          <a:solidFill>
                            <a:srgbClr val="364550"/>
                          </a:solidFill>
                          <a:latin typeface="Arial" charset="0"/>
                          <a:ea typeface="Arial" charset="0"/>
                          <a:cs typeface="Arial" charset="0"/>
                        </a:rPr>
                        <a:t> to avoid?</a:t>
                      </a:r>
                      <a:endParaRPr lang="en-US" sz="1350" b="0" kern="1200" dirty="0">
                        <a:solidFill>
                          <a:srgbClr val="364550"/>
                        </a:solidFill>
                        <a:latin typeface="Arial" charset="0"/>
                        <a:ea typeface="Arial" charset="0"/>
                        <a:cs typeface="Arial" charset="0"/>
                      </a:endParaRPr>
                    </a:p>
                  </a:txBody>
                  <a:tcPr>
                    <a:solidFill>
                      <a:srgbClr val="09B3DB"/>
                    </a:solidFill>
                  </a:tcPr>
                </a:tc>
                <a:tc>
                  <a:txBody>
                    <a:bodyPr/>
                    <a:lstStyle/>
                    <a:p>
                      <a:endParaRPr lang="en-US" dirty="0">
                        <a:solidFill>
                          <a:schemeClr val="bg1"/>
                        </a:solidFill>
                        <a:latin typeface="Arial" charset="0"/>
                        <a:ea typeface="Arial" charset="0"/>
                        <a:cs typeface="Arial" charset="0"/>
                      </a:endParaRPr>
                    </a:p>
                  </a:txBody>
                  <a:tcPr>
                    <a:solidFill>
                      <a:srgbClr val="09B3DB"/>
                    </a:solidFill>
                  </a:tcPr>
                </a:tc>
                <a:extLst>
                  <a:ext uri="{0D108BD9-81ED-4DB2-BD59-A6C34878D82A}">
                    <a16:rowId xmlns:a16="http://schemas.microsoft.com/office/drawing/2014/main" val="10005"/>
                  </a:ext>
                </a:extLst>
              </a:tr>
              <a:tr h="370840">
                <a:tc>
                  <a:txBody>
                    <a:bodyPr/>
                    <a:lstStyle/>
                    <a:p>
                      <a:pPr marL="0" indent="0" algn="l" defTabSz="685800" rtl="0" eaLnBrk="1" fontAlgn="t" latinLnBrk="0" hangingPunct="1">
                        <a:buNone/>
                      </a:pPr>
                      <a:r>
                        <a:rPr lang="en-US" sz="1350" b="1" kern="1200" baseline="0" dirty="0">
                          <a:solidFill>
                            <a:srgbClr val="364550"/>
                          </a:solidFill>
                          <a:latin typeface="Arial" charset="0"/>
                          <a:ea typeface="Arial" charset="0"/>
                          <a:cs typeface="Arial" charset="0"/>
                        </a:rPr>
                        <a:t>Influencers:</a:t>
                      </a:r>
                      <a:endParaRPr lang="en-US" sz="1350" b="1" kern="1200" dirty="0">
                        <a:solidFill>
                          <a:srgbClr val="364550"/>
                        </a:solidFill>
                        <a:latin typeface="Arial" charset="0"/>
                        <a:ea typeface="Arial" charset="0"/>
                        <a:cs typeface="Arial" charset="0"/>
                      </a:endParaRPr>
                    </a:p>
                    <a:p>
                      <a:pPr marL="0" indent="0" algn="l" defTabSz="685800" rtl="0" eaLnBrk="1" fontAlgn="t" latinLnBrk="0" hangingPunct="1">
                        <a:buNone/>
                      </a:pPr>
                      <a:r>
                        <a:rPr lang="en-US" sz="1350" b="0" kern="1200" dirty="0">
                          <a:solidFill>
                            <a:srgbClr val="364550"/>
                          </a:solidFill>
                          <a:latin typeface="Arial" charset="0"/>
                          <a:ea typeface="Arial" charset="0"/>
                          <a:cs typeface="Arial" charset="0"/>
                        </a:rPr>
                        <a:t>What</a:t>
                      </a:r>
                      <a:r>
                        <a:rPr lang="en-US" sz="1350" b="0" kern="1200" baseline="0" dirty="0">
                          <a:solidFill>
                            <a:srgbClr val="364550"/>
                          </a:solidFill>
                          <a:latin typeface="Arial" charset="0"/>
                          <a:ea typeface="Arial" charset="0"/>
                          <a:cs typeface="Arial" charset="0"/>
                        </a:rPr>
                        <a:t>/who influences her?</a:t>
                      </a:r>
                      <a:endParaRPr lang="en-US" sz="1350" b="0" kern="1200" dirty="0">
                        <a:solidFill>
                          <a:srgbClr val="364550"/>
                        </a:solidFill>
                        <a:latin typeface="Arial" charset="0"/>
                        <a:ea typeface="Arial" charset="0"/>
                        <a:cs typeface="Arial" charset="0"/>
                      </a:endParaRPr>
                    </a:p>
                  </a:txBody>
                  <a:tcPr>
                    <a:solidFill>
                      <a:srgbClr val="00E4AB"/>
                    </a:solidFill>
                  </a:tcPr>
                </a:tc>
                <a:tc>
                  <a:txBody>
                    <a:bodyPr/>
                    <a:lstStyle/>
                    <a:p>
                      <a:endParaRPr lang="en-US" dirty="0">
                        <a:solidFill>
                          <a:schemeClr val="bg1"/>
                        </a:solidFill>
                        <a:latin typeface="Arial" charset="0"/>
                        <a:ea typeface="Arial" charset="0"/>
                        <a:cs typeface="Arial" charset="0"/>
                      </a:endParaRPr>
                    </a:p>
                  </a:txBody>
                  <a:tcPr>
                    <a:solidFill>
                      <a:srgbClr val="00E4AB"/>
                    </a:solidFill>
                  </a:tcPr>
                </a:tc>
                <a:extLst>
                  <a:ext uri="{0D108BD9-81ED-4DB2-BD59-A6C34878D82A}">
                    <a16:rowId xmlns:a16="http://schemas.microsoft.com/office/drawing/2014/main" val="10006"/>
                  </a:ext>
                </a:extLst>
              </a:tr>
              <a:tr h="370840">
                <a:tc>
                  <a:txBody>
                    <a:bodyPr/>
                    <a:lstStyle/>
                    <a:p>
                      <a:pPr marL="0" indent="0" algn="l" defTabSz="685800" rtl="0" eaLnBrk="1" fontAlgn="t" latinLnBrk="0" hangingPunct="1">
                        <a:buNone/>
                      </a:pPr>
                      <a:r>
                        <a:rPr lang="en-US" sz="1350" b="1" kern="1200" dirty="0">
                          <a:solidFill>
                            <a:srgbClr val="364550"/>
                          </a:solidFill>
                          <a:latin typeface="Arial" charset="0"/>
                          <a:ea typeface="Arial" charset="0"/>
                          <a:cs typeface="Arial" charset="0"/>
                        </a:rPr>
                        <a:t>Needs gap:</a:t>
                      </a:r>
                    </a:p>
                    <a:p>
                      <a:pPr marL="0" marR="0" indent="0" algn="l" defTabSz="685800" rtl="0" eaLnBrk="1" fontAlgn="t" latinLnBrk="0" hangingPunct="1">
                        <a:lnSpc>
                          <a:spcPct val="100000"/>
                        </a:lnSpc>
                        <a:spcBef>
                          <a:spcPts val="0"/>
                        </a:spcBef>
                        <a:spcAft>
                          <a:spcPts val="0"/>
                        </a:spcAft>
                        <a:buClrTx/>
                        <a:buSzTx/>
                        <a:buFontTx/>
                        <a:buNone/>
                        <a:tabLst/>
                        <a:defRPr/>
                      </a:pPr>
                      <a:r>
                        <a:rPr lang="en-US" sz="1350" b="0" kern="1200" dirty="0">
                          <a:solidFill>
                            <a:srgbClr val="364550"/>
                          </a:solidFill>
                          <a:latin typeface="Arial" charset="0"/>
                          <a:ea typeface="Arial" charset="0"/>
                          <a:cs typeface="Arial" charset="0"/>
                        </a:rPr>
                        <a:t>Where is there a gap in her needs/wants?</a:t>
                      </a:r>
                    </a:p>
                  </a:txBody>
                  <a:tcPr>
                    <a:solidFill>
                      <a:srgbClr val="09B3DB"/>
                    </a:solidFill>
                  </a:tcPr>
                </a:tc>
                <a:tc>
                  <a:txBody>
                    <a:bodyPr/>
                    <a:lstStyle/>
                    <a:p>
                      <a:endParaRPr lang="en-US" dirty="0">
                        <a:solidFill>
                          <a:schemeClr val="bg1"/>
                        </a:solidFill>
                        <a:latin typeface="Arial" charset="0"/>
                        <a:ea typeface="Arial" charset="0"/>
                        <a:cs typeface="Arial" charset="0"/>
                      </a:endParaRPr>
                    </a:p>
                  </a:txBody>
                  <a:tcPr>
                    <a:solidFill>
                      <a:srgbClr val="09B3DB"/>
                    </a:solidFill>
                  </a:tcPr>
                </a:tc>
                <a:extLst>
                  <a:ext uri="{0D108BD9-81ED-4DB2-BD59-A6C34878D82A}">
                    <a16:rowId xmlns:a16="http://schemas.microsoft.com/office/drawing/2014/main" val="10007"/>
                  </a:ext>
                </a:extLst>
              </a:tr>
              <a:tr h="370840">
                <a:tc>
                  <a:txBody>
                    <a:bodyPr/>
                    <a:lstStyle/>
                    <a:p>
                      <a:pPr marL="0" indent="0" algn="l" defTabSz="685800" rtl="0" eaLnBrk="1" fontAlgn="t" latinLnBrk="0" hangingPunct="1">
                        <a:buNone/>
                      </a:pPr>
                      <a:r>
                        <a:rPr lang="en-US" sz="1350" b="1" kern="1200" dirty="0">
                          <a:solidFill>
                            <a:srgbClr val="364550"/>
                          </a:solidFill>
                          <a:latin typeface="Arial" charset="0"/>
                          <a:ea typeface="Arial" charset="0"/>
                          <a:cs typeface="Arial" charset="0"/>
                        </a:rPr>
                        <a:t>Funnel position:</a:t>
                      </a:r>
                    </a:p>
                    <a:p>
                      <a:pPr marL="0" marR="0" indent="0" algn="l" defTabSz="685800" rtl="0" eaLnBrk="1" fontAlgn="t" latinLnBrk="0" hangingPunct="1">
                        <a:lnSpc>
                          <a:spcPct val="100000"/>
                        </a:lnSpc>
                        <a:spcBef>
                          <a:spcPts val="0"/>
                        </a:spcBef>
                        <a:spcAft>
                          <a:spcPts val="0"/>
                        </a:spcAft>
                        <a:buClrTx/>
                        <a:buSzTx/>
                        <a:buFontTx/>
                        <a:buNone/>
                        <a:tabLst/>
                        <a:defRPr/>
                      </a:pPr>
                      <a:r>
                        <a:rPr lang="en-US" sz="1350" b="0" kern="1200" dirty="0">
                          <a:solidFill>
                            <a:srgbClr val="364550"/>
                          </a:solidFill>
                          <a:latin typeface="Arial" charset="0"/>
                          <a:ea typeface="Arial" charset="0"/>
                          <a:cs typeface="Arial" charset="0"/>
                        </a:rPr>
                        <a:t>When does she need to close this gap?</a:t>
                      </a:r>
                    </a:p>
                  </a:txBody>
                  <a:tcPr>
                    <a:solidFill>
                      <a:srgbClr val="00E4AB"/>
                    </a:solidFill>
                  </a:tcPr>
                </a:tc>
                <a:tc>
                  <a:txBody>
                    <a:bodyPr/>
                    <a:lstStyle/>
                    <a:p>
                      <a:endParaRPr lang="en-US" dirty="0">
                        <a:solidFill>
                          <a:schemeClr val="bg1"/>
                        </a:solidFill>
                        <a:latin typeface="Arial" charset="0"/>
                        <a:ea typeface="Arial" charset="0"/>
                        <a:cs typeface="Arial" charset="0"/>
                      </a:endParaRPr>
                    </a:p>
                  </a:txBody>
                  <a:tcPr>
                    <a:solidFill>
                      <a:srgbClr val="00E4AB"/>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161433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116" y="278628"/>
            <a:ext cx="10515600" cy="1325563"/>
          </a:xfrm>
        </p:spPr>
        <p:txBody>
          <a:bodyPr>
            <a:normAutofit/>
          </a:bodyPr>
          <a:lstStyle/>
          <a:p>
            <a:r>
              <a:rPr lang="en-GB" sz="3200" b="1" dirty="0">
                <a:solidFill>
                  <a:srgbClr val="364550"/>
                </a:solidFill>
                <a:latin typeface="Arial" charset="0"/>
                <a:ea typeface="Arial" charset="0"/>
                <a:cs typeface="Arial" charset="0"/>
              </a:rPr>
              <a:t>Now It’s Your Turn</a:t>
            </a:r>
            <a:r>
              <a:rPr lang="mr-IN" sz="3200" b="1" dirty="0">
                <a:solidFill>
                  <a:srgbClr val="364550"/>
                </a:solidFill>
                <a:latin typeface="Arial" charset="0"/>
                <a:ea typeface="Arial" charset="0"/>
                <a:cs typeface="Arial" charset="0"/>
              </a:rPr>
              <a:t>…</a:t>
            </a:r>
            <a:endParaRPr lang="en-GB" sz="3200" b="1" dirty="0">
              <a:solidFill>
                <a:srgbClr val="364550"/>
              </a:solidFill>
              <a:latin typeface="Arial" charset="0"/>
              <a:ea typeface="Arial" charset="0"/>
              <a:cs typeface="Arial" charset="0"/>
            </a:endParaRPr>
          </a:p>
        </p:txBody>
      </p:sp>
      <p:sp>
        <p:nvSpPr>
          <p:cNvPr id="3" name="Text Placeholder 2"/>
          <p:cNvSpPr>
            <a:spLocks noGrp="1"/>
          </p:cNvSpPr>
          <p:nvPr>
            <p:ph type="body" sz="quarter" idx="10"/>
          </p:nvPr>
        </p:nvSpPr>
        <p:spPr>
          <a:xfrm>
            <a:off x="681116" y="1469769"/>
            <a:ext cx="10902538" cy="1154161"/>
          </a:xfrm>
        </p:spPr>
        <p:txBody>
          <a:bodyPr>
            <a:normAutofit/>
          </a:bodyPr>
          <a:lstStyle/>
          <a:p>
            <a:pPr>
              <a:lnSpc>
                <a:spcPct val="100000"/>
              </a:lnSpc>
            </a:pPr>
            <a:r>
              <a:rPr lang="en-US" altLang="en-US" sz="2200" dirty="0">
                <a:solidFill>
                  <a:srgbClr val="364550"/>
                </a:solidFill>
                <a:latin typeface="Arial" charset="0"/>
                <a:ea typeface="Arial" charset="0"/>
                <a:cs typeface="Arial" charset="0"/>
              </a:rPr>
              <a:t>You can use the templates on the previous slides to create your own buyer persona. If you want to create more buyer personas, simply right click the slides and select “Duplicate Slide”.</a:t>
            </a:r>
          </a:p>
          <a:p>
            <a:pPr marL="0" indent="0">
              <a:lnSpc>
                <a:spcPct val="100000"/>
              </a:lnSpc>
              <a:buNone/>
            </a:pPr>
            <a:endParaRPr lang="en-US" altLang="en-US" sz="2200" dirty="0">
              <a:solidFill>
                <a:srgbClr val="364550"/>
              </a:solidFill>
              <a:latin typeface="Arial" charset="0"/>
              <a:ea typeface="Arial" charset="0"/>
              <a:cs typeface="Arial" charset="0"/>
            </a:endParaRPr>
          </a:p>
          <a:p>
            <a:pPr marL="0" indent="0">
              <a:lnSpc>
                <a:spcPct val="100000"/>
              </a:lnSpc>
              <a:buNone/>
            </a:pPr>
            <a:endParaRPr lang="en-US" altLang="en-US" sz="2200" dirty="0">
              <a:solidFill>
                <a:srgbClr val="364550"/>
              </a:solidFill>
              <a:latin typeface="Arial" charset="0"/>
              <a:ea typeface="Arial" charset="0"/>
              <a:cs typeface="Arial" charset="0"/>
            </a:endParaRPr>
          </a:p>
          <a:p>
            <a:pPr marL="0" indent="0" fontAlgn="t">
              <a:buNone/>
            </a:pPr>
            <a:endParaRPr lang="en-US" sz="2200" dirty="0">
              <a:solidFill>
                <a:srgbClr val="364550"/>
              </a:solidFill>
              <a:latin typeface="Arial" charset="0"/>
              <a:ea typeface="Arial" charset="0"/>
              <a:cs typeface="Arial" charset="0"/>
            </a:endParaRPr>
          </a:p>
        </p:txBody>
      </p:sp>
      <p:pic>
        <p:nvPicPr>
          <p:cNvPr id="4" name="Picture 3">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53809" y="2344756"/>
            <a:ext cx="3147943" cy="3866972"/>
          </a:xfrm>
          <a:prstGeom prst="rect">
            <a:avLst/>
          </a:prstGeom>
        </p:spPr>
      </p:pic>
      <p:sp>
        <p:nvSpPr>
          <p:cNvPr id="5" name="TextBox 4"/>
          <p:cNvSpPr txBox="1"/>
          <p:nvPr/>
        </p:nvSpPr>
        <p:spPr>
          <a:xfrm>
            <a:off x="681116" y="2623930"/>
            <a:ext cx="5679927" cy="1723549"/>
          </a:xfrm>
          <a:prstGeom prst="rect">
            <a:avLst/>
          </a:prstGeom>
          <a:noFill/>
        </p:spPr>
        <p:txBody>
          <a:bodyPr wrap="square" rtlCol="0">
            <a:spAutoFit/>
          </a:bodyPr>
          <a:lstStyle/>
          <a:p>
            <a:pPr marL="285750" indent="-285750">
              <a:buFont typeface="Arial" charset="0"/>
              <a:buChar char="•"/>
            </a:pPr>
            <a:endParaRPr lang="en-US" altLang="en-US" dirty="0">
              <a:solidFill>
                <a:srgbClr val="364550"/>
              </a:solidFill>
              <a:latin typeface="Arial" charset="0"/>
              <a:ea typeface="Arial" charset="0"/>
              <a:cs typeface="Arial" charset="0"/>
            </a:endParaRPr>
          </a:p>
          <a:p>
            <a:pPr marL="222250" indent="-222250">
              <a:buFont typeface="Arial" charset="0"/>
              <a:buChar char="•"/>
            </a:pPr>
            <a:r>
              <a:rPr lang="en-US" altLang="en-US" sz="2200" dirty="0">
                <a:solidFill>
                  <a:srgbClr val="364550"/>
                </a:solidFill>
                <a:latin typeface="Arial" charset="0"/>
                <a:ea typeface="Arial" charset="0"/>
                <a:cs typeface="Arial" charset="0"/>
              </a:rPr>
              <a:t>Want to learn more about how to attract more prospects and generate more quality leads online? Download your free </a:t>
            </a:r>
            <a:r>
              <a:rPr lang="en-US" altLang="en-US" sz="2200" b="1" dirty="0">
                <a:solidFill>
                  <a:srgbClr val="328BC3"/>
                </a:solidFill>
                <a:latin typeface="Arial" charset="0"/>
                <a:ea typeface="Arial" charset="0"/>
                <a:cs typeface="Arial" charset="0"/>
              </a:rPr>
              <a:t>Lead Generation eBook</a:t>
            </a:r>
            <a:r>
              <a:rPr lang="en-US" altLang="en-US" sz="2200" dirty="0">
                <a:solidFill>
                  <a:srgbClr val="364550"/>
                </a:solidFill>
                <a:latin typeface="Arial" charset="0"/>
                <a:ea typeface="Arial" charset="0"/>
                <a:cs typeface="Arial" charset="0"/>
              </a:rPr>
              <a:t> </a:t>
            </a:r>
            <a:r>
              <a:rPr lang="en-US" altLang="en-US" sz="2200" dirty="0">
                <a:solidFill>
                  <a:srgbClr val="364550"/>
                </a:solidFill>
                <a:latin typeface="Arial" charset="0"/>
                <a:ea typeface="Arial" charset="0"/>
                <a:cs typeface="Arial" charset="0"/>
                <a:hlinkClick r:id="rId4"/>
              </a:rPr>
              <a:t>here</a:t>
            </a:r>
            <a:r>
              <a:rPr lang="en-US" altLang="en-US" sz="2200" dirty="0">
                <a:solidFill>
                  <a:srgbClr val="364550"/>
                </a:solidFill>
                <a:latin typeface="Arial" charset="0"/>
                <a:ea typeface="Arial" charset="0"/>
                <a:cs typeface="Arial" charset="0"/>
              </a:rPr>
              <a:t>. </a:t>
            </a:r>
          </a:p>
        </p:txBody>
      </p:sp>
    </p:spTree>
    <p:extLst>
      <p:ext uri="{BB962C8B-B14F-4D97-AF65-F5344CB8AC3E}">
        <p14:creationId xmlns:p14="http://schemas.microsoft.com/office/powerpoint/2010/main" val="1702818092"/>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TotalTime>
  <Words>793</Words>
  <Application>Microsoft Office PowerPoint</Application>
  <PresentationFormat>Widescreen</PresentationFormat>
  <Paragraphs>59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Buyer Persona Template </vt:lpstr>
      <vt:lpstr>What Are Buyer Personas?</vt:lpstr>
      <vt:lpstr>How Do You Create Buyer Personas?</vt:lpstr>
      <vt:lpstr>Key Questions</vt:lpstr>
      <vt:lpstr>Define Your Buyer Personas (B2B Template)</vt:lpstr>
      <vt:lpstr> Define Your Buyer Personas (B2C Template)</vt:lpstr>
      <vt:lpstr>Now It’s Your Turn…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Content Marketing Plan Template </dc:title>
  <dc:creator>Jennifer Sonntag</dc:creator>
  <cp:lastModifiedBy>Jennifer Sonntag</cp:lastModifiedBy>
  <cp:revision>91</cp:revision>
  <dcterms:created xsi:type="dcterms:W3CDTF">2019-07-29T22:05:03Z</dcterms:created>
  <dcterms:modified xsi:type="dcterms:W3CDTF">2021-01-21T18:15:34Z</dcterms:modified>
</cp:coreProperties>
</file>